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  <p:sldMasterId id="2147483753" r:id="rId2"/>
  </p:sldMasterIdLst>
  <p:notesMasterIdLst>
    <p:notesMasterId r:id="rId19"/>
  </p:notesMasterIdLst>
  <p:sldIdLst>
    <p:sldId id="256" r:id="rId3"/>
    <p:sldId id="257" r:id="rId4"/>
    <p:sldId id="258" r:id="rId5"/>
    <p:sldId id="264" r:id="rId6"/>
    <p:sldId id="266" r:id="rId7"/>
    <p:sldId id="263" r:id="rId8"/>
    <p:sldId id="265" r:id="rId9"/>
    <p:sldId id="267" r:id="rId10"/>
    <p:sldId id="268" r:id="rId11"/>
    <p:sldId id="269" r:id="rId12"/>
    <p:sldId id="259" r:id="rId13"/>
    <p:sldId id="260" r:id="rId14"/>
    <p:sldId id="261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42" autoAdjust="0"/>
    <p:restoredTop sz="94343" autoAdjust="0"/>
  </p:normalViewPr>
  <p:slideViewPr>
    <p:cSldViewPr snapToGrid="0">
      <p:cViewPr varScale="1">
        <p:scale>
          <a:sx n="73" d="100"/>
          <a:sy n="73" d="100"/>
        </p:scale>
        <p:origin x="54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F580C-FB32-4F80-8F99-B6625BB1C90E}" type="datetimeFigureOut">
              <a:rPr lang="uk-UA" smtClean="0"/>
              <a:t>07.02.2020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813BD-876C-45AA-BE37-8244B50363A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7443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813BD-876C-45AA-BE37-8244B50363AD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45402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813BD-876C-45AA-BE37-8244B50363AD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83231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813BD-876C-45AA-BE37-8244B50363AD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86569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813BD-876C-45AA-BE37-8244B50363AD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66820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B1F28-0877-4783-B512-F1F1B1D0BC04}" type="datetimeFigureOut">
              <a:rPr lang="uk-UA" smtClean="0"/>
              <a:t>07.02.2020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C1F3F-C362-4A10-A086-2EFE9E77A7F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1559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B1F28-0877-4783-B512-F1F1B1D0BC04}" type="datetimeFigureOut">
              <a:rPr lang="uk-UA" smtClean="0"/>
              <a:t>07.02.2020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C1F3F-C362-4A10-A086-2EFE9E77A7F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2506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B1F28-0877-4783-B512-F1F1B1D0BC04}" type="datetimeFigureOut">
              <a:rPr lang="uk-UA" smtClean="0"/>
              <a:t>07.02.2020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C1F3F-C362-4A10-A086-2EFE9E77A7F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16026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B1F28-0877-4783-B512-F1F1B1D0BC04}" type="datetimeFigureOut">
              <a:rPr lang="uk-UA" smtClean="0"/>
              <a:t>07.02.2020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C1F3F-C362-4A10-A086-2EFE9E77A7F2}" type="slidenum">
              <a:rPr lang="uk-UA" smtClean="0"/>
              <a:t>‹#›</a:t>
            </a:fld>
            <a:endParaRPr lang="uk-UA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86091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B1F28-0877-4783-B512-F1F1B1D0BC04}" type="datetimeFigureOut">
              <a:rPr lang="uk-UA" smtClean="0"/>
              <a:t>07.02.2020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C1F3F-C362-4A10-A086-2EFE9E77A7F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087985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B1F28-0877-4783-B512-F1F1B1D0BC04}" type="datetimeFigureOut">
              <a:rPr lang="uk-UA" smtClean="0"/>
              <a:t>07.02.2020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C1F3F-C362-4A10-A086-2EFE9E77A7F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476835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B1F28-0877-4783-B512-F1F1B1D0BC04}" type="datetimeFigureOut">
              <a:rPr lang="uk-UA" smtClean="0"/>
              <a:t>07.02.2020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C1F3F-C362-4A10-A086-2EFE9E77A7F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90295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B1F28-0877-4783-B512-F1F1B1D0BC04}" type="datetimeFigureOut">
              <a:rPr lang="uk-UA" smtClean="0"/>
              <a:t>07.02.2020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C1F3F-C362-4A10-A086-2EFE9E77A7F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28141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B1F28-0877-4783-B512-F1F1B1D0BC04}" type="datetimeFigureOut">
              <a:rPr lang="uk-UA" smtClean="0"/>
              <a:t>07.02.2020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C1F3F-C362-4A10-A086-2EFE9E77A7F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664836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B1F28-0877-4783-B512-F1F1B1D0BC04}" type="datetimeFigureOut">
              <a:rPr lang="uk-UA" smtClean="0"/>
              <a:t>07.02.2020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C1F3F-C362-4A10-A086-2EFE9E77A7F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5331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B1F28-0877-4783-B512-F1F1B1D0BC04}" type="datetimeFigureOut">
              <a:rPr lang="uk-UA" smtClean="0"/>
              <a:t>07.02.2020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C1F3F-C362-4A10-A086-2EFE9E77A7F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3058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B1F28-0877-4783-B512-F1F1B1D0BC04}" type="datetimeFigureOut">
              <a:rPr lang="uk-UA" smtClean="0"/>
              <a:t>07.02.2020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C1F3F-C362-4A10-A086-2EFE9E77A7F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25058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B1F28-0877-4783-B512-F1F1B1D0BC04}" type="datetimeFigureOut">
              <a:rPr lang="uk-UA" smtClean="0"/>
              <a:t>07.02.2020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C1F3F-C362-4A10-A086-2EFE9E77A7F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29909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B1F28-0877-4783-B512-F1F1B1D0BC04}" type="datetimeFigureOut">
              <a:rPr lang="uk-UA" smtClean="0"/>
              <a:t>07.02.2020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C1F3F-C362-4A10-A086-2EFE9E77A7F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0257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B1F28-0877-4783-B512-F1F1B1D0BC04}" type="datetimeFigureOut">
              <a:rPr lang="uk-UA" smtClean="0"/>
              <a:t>07.02.2020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C1F3F-C362-4A10-A086-2EFE9E77A7F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648109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B1F28-0877-4783-B512-F1F1B1D0BC04}" type="datetimeFigureOut">
              <a:rPr lang="uk-UA" smtClean="0"/>
              <a:t>07.02.2020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C1F3F-C362-4A10-A086-2EFE9E77A7F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70270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B1F28-0877-4783-B512-F1F1B1D0BC04}" type="datetimeFigureOut">
              <a:rPr lang="uk-UA" smtClean="0"/>
              <a:t>07.02.2020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C1F3F-C362-4A10-A086-2EFE9E77A7F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7088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B1F28-0877-4783-B512-F1F1B1D0BC04}" type="datetimeFigureOut">
              <a:rPr lang="uk-UA" smtClean="0"/>
              <a:t>07.02.2020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C1F3F-C362-4A10-A086-2EFE9E77A7F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4973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B1F28-0877-4783-B512-F1F1B1D0BC04}" type="datetimeFigureOut">
              <a:rPr lang="uk-UA" smtClean="0"/>
              <a:t>07.02.2020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C1F3F-C362-4A10-A086-2EFE9E77A7F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32319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B1F28-0877-4783-B512-F1F1B1D0BC04}" type="datetimeFigureOut">
              <a:rPr lang="uk-UA" smtClean="0"/>
              <a:t>07.02.2020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C1F3F-C362-4A10-A086-2EFE9E77A7F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88253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B1F28-0877-4783-B512-F1F1B1D0BC04}" type="datetimeFigureOut">
              <a:rPr lang="uk-UA" smtClean="0"/>
              <a:t>07.02.2020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C1F3F-C362-4A10-A086-2EFE9E77A7F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9639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B1F28-0877-4783-B512-F1F1B1D0BC04}" type="datetimeFigureOut">
              <a:rPr lang="uk-UA" smtClean="0"/>
              <a:t>07.02.2020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C1F3F-C362-4A10-A086-2EFE9E77A7F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358124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B1F28-0877-4783-B512-F1F1B1D0BC04}" type="datetimeFigureOut">
              <a:rPr lang="uk-UA" smtClean="0"/>
              <a:t>07.02.2020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C1F3F-C362-4A10-A086-2EFE9E77A7F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8120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B1F28-0877-4783-B512-F1F1B1D0BC04}" type="datetimeFigureOut">
              <a:rPr lang="uk-UA" smtClean="0"/>
              <a:t>07.02.2020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C1F3F-C362-4A10-A086-2EFE9E77A7F2}" type="slidenum">
              <a:rPr lang="uk-UA" smtClean="0"/>
              <a:t>‹#›</a:t>
            </a:fld>
            <a:endParaRPr lang="uk-UA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70482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B1F28-0877-4783-B512-F1F1B1D0BC04}" type="datetimeFigureOut">
              <a:rPr lang="uk-UA" smtClean="0"/>
              <a:t>07.02.2020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C1F3F-C362-4A10-A086-2EFE9E77A7F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686160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B1F28-0877-4783-B512-F1F1B1D0BC04}" type="datetimeFigureOut">
              <a:rPr lang="uk-UA" smtClean="0"/>
              <a:t>07.02.2020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C1F3F-C362-4A10-A086-2EFE9E77A7F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33302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B1F28-0877-4783-B512-F1F1B1D0BC04}" type="datetimeFigureOut">
              <a:rPr lang="uk-UA" smtClean="0"/>
              <a:t>07.02.2020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C1F3F-C362-4A10-A086-2EFE9E77A7F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472376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B1F28-0877-4783-B512-F1F1B1D0BC04}" type="datetimeFigureOut">
              <a:rPr lang="uk-UA" smtClean="0"/>
              <a:t>07.02.2020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C1F3F-C362-4A10-A086-2EFE9E77A7F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815691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B1F28-0877-4783-B512-F1F1B1D0BC04}" type="datetimeFigureOut">
              <a:rPr lang="uk-UA" smtClean="0"/>
              <a:t>07.02.2020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C1F3F-C362-4A10-A086-2EFE9E77A7F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737464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B1F28-0877-4783-B512-F1F1B1D0BC04}" type="datetimeFigureOut">
              <a:rPr lang="uk-UA" smtClean="0"/>
              <a:t>07.02.2020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C1F3F-C362-4A10-A086-2EFE9E77A7F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29614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B1F28-0877-4783-B512-F1F1B1D0BC04}" type="datetimeFigureOut">
              <a:rPr lang="uk-UA" smtClean="0"/>
              <a:t>07.02.2020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C1F3F-C362-4A10-A086-2EFE9E77A7F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79265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B1F28-0877-4783-B512-F1F1B1D0BC04}" type="datetimeFigureOut">
              <a:rPr lang="uk-UA" smtClean="0"/>
              <a:t>07.02.2020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C1F3F-C362-4A10-A086-2EFE9E77A7F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5744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B1F28-0877-4783-B512-F1F1B1D0BC04}" type="datetimeFigureOut">
              <a:rPr lang="uk-UA" smtClean="0"/>
              <a:t>07.02.2020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C1F3F-C362-4A10-A086-2EFE9E77A7F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9926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B1F28-0877-4783-B512-F1F1B1D0BC04}" type="datetimeFigureOut">
              <a:rPr lang="uk-UA" smtClean="0"/>
              <a:t>07.02.2020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C1F3F-C362-4A10-A086-2EFE9E77A7F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886713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B1F28-0877-4783-B512-F1F1B1D0BC04}" type="datetimeFigureOut">
              <a:rPr lang="uk-UA" smtClean="0"/>
              <a:t>07.02.2020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C1F3F-C362-4A10-A086-2EFE9E77A7F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574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B7B1F28-0877-4783-B512-F1F1B1D0BC04}" type="datetimeFigureOut">
              <a:rPr lang="uk-UA" smtClean="0"/>
              <a:t>07.02.2020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17C1F3F-C362-4A10-A086-2EFE9E77A7F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9137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B7B1F28-0877-4783-B512-F1F1B1D0BC04}" type="datetimeFigureOut">
              <a:rPr lang="uk-UA" smtClean="0"/>
              <a:t>07.02.2020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17C1F3F-C362-4A10-A086-2EFE9E77A7F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07852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  <p:sldLayoutId id="2147483769" r:id="rId16"/>
    <p:sldLayoutId id="2147483770" r:id="rId17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image" Target="../media/image6.gif"/><Relationship Id="rId7" Type="http://schemas.openxmlformats.org/officeDocument/2006/relationships/image" Target="../media/image10.gif"/><Relationship Id="rId12" Type="http://schemas.openxmlformats.org/officeDocument/2006/relationships/image" Target="../media/image1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gif"/><Relationship Id="rId11" Type="http://schemas.openxmlformats.org/officeDocument/2006/relationships/image" Target="../media/image14.gif"/><Relationship Id="rId5" Type="http://schemas.openxmlformats.org/officeDocument/2006/relationships/image" Target="../media/image8.gif"/><Relationship Id="rId10" Type="http://schemas.openxmlformats.org/officeDocument/2006/relationships/image" Target="../media/image13.gif"/><Relationship Id="rId4" Type="http://schemas.openxmlformats.org/officeDocument/2006/relationships/image" Target="../media/image7.gif"/><Relationship Id="rId9" Type="http://schemas.openxmlformats.org/officeDocument/2006/relationships/image" Target="../media/image12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ctrTitle"/>
          </p:nvPr>
        </p:nvSpPr>
        <p:spPr>
          <a:xfrm>
            <a:off x="178526" y="1149530"/>
            <a:ext cx="11652069" cy="1907178"/>
          </a:xfrm>
        </p:spPr>
        <p:txBody>
          <a:bodyPr>
            <a:noAutofit/>
          </a:bodyPr>
          <a:lstStyle/>
          <a:p>
            <a:r>
              <a:rPr lang="uk-UA" sz="4400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Створення</a:t>
            </a:r>
            <a:r>
              <a:rPr lang="ru-RU" sz="4400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uk-UA" sz="4400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мобільного</a:t>
            </a:r>
            <a:r>
              <a:rPr lang="ru-RU" sz="4400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uk-UA" sz="4400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навчального додатку для пошуку хімічних ізомерів</a:t>
            </a:r>
            <a:endParaRPr lang="uk-UA" sz="44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" y="2939142"/>
            <a:ext cx="12192000" cy="3918857"/>
          </a:xfrm>
        </p:spPr>
        <p:txBody>
          <a:bodyPr>
            <a:noAutofit/>
          </a:bodyPr>
          <a:lstStyle/>
          <a:p>
            <a:r>
              <a:rPr lang="uk-UA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Роботу виконав</a:t>
            </a:r>
          </a:p>
          <a:p>
            <a:r>
              <a:rPr lang="uk-UA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Учень 11 класу</a:t>
            </a:r>
          </a:p>
          <a:p>
            <a:r>
              <a:rPr lang="uk-UA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КЗО </a:t>
            </a:r>
            <a:r>
              <a:rPr lang="uk-UA" sz="1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«Дніпропетровський обласний ліцей-інтернат фізико-математичного профілю»</a:t>
            </a:r>
            <a:endParaRPr lang="uk-UA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uk-UA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Болотов </a:t>
            </a:r>
            <a:r>
              <a:rPr lang="uk-UA" sz="1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Всеволод</a:t>
            </a:r>
          </a:p>
          <a:p>
            <a:endParaRPr lang="en-US" sz="18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uk-UA" sz="1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Науковий </a:t>
            </a:r>
            <a:r>
              <a:rPr lang="uk-UA" sz="1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керівник:</a:t>
            </a:r>
          </a:p>
          <a:p>
            <a:r>
              <a:rPr lang="uk-UA" sz="1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Іщеряков</a:t>
            </a:r>
            <a:r>
              <a:rPr lang="uk-UA" sz="1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Сергій Михайлович,  </a:t>
            </a:r>
          </a:p>
          <a:p>
            <a:r>
              <a:rPr lang="uk-UA" sz="1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кандидат технічних наук доцент </a:t>
            </a:r>
            <a:r>
              <a:rPr lang="uk-UA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кафедри комп’ютерних наук Державного </a:t>
            </a:r>
            <a:r>
              <a:rPr lang="uk-UA" sz="1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університет </a:t>
            </a:r>
            <a:r>
              <a:rPr lang="uk-UA" sz="1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телекомунікацій</a:t>
            </a:r>
            <a:endParaRPr lang="uk-UA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1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26094" t="29416" r="19090" b="40976"/>
          <a:stretch/>
        </p:blipFill>
        <p:spPr>
          <a:xfrm>
            <a:off x="1" y="0"/>
            <a:ext cx="2324100" cy="266267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23927" t="30099" r="18329" b="42801"/>
          <a:stretch/>
        </p:blipFill>
        <p:spPr>
          <a:xfrm>
            <a:off x="2324101" y="0"/>
            <a:ext cx="2419349" cy="266267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23556" t="30310" r="19488" b="42812"/>
          <a:stretch/>
        </p:blipFill>
        <p:spPr>
          <a:xfrm>
            <a:off x="4743450" y="0"/>
            <a:ext cx="2476500" cy="266267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/>
          <a:srcRect l="24912" t="30935" r="18809" b="43124"/>
          <a:stretch/>
        </p:blipFill>
        <p:spPr>
          <a:xfrm>
            <a:off x="7219951" y="0"/>
            <a:ext cx="2590800" cy="266267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6"/>
          <a:srcRect l="27602" t="28647" r="20428" b="40866"/>
          <a:stretch/>
        </p:blipFill>
        <p:spPr>
          <a:xfrm>
            <a:off x="9810751" y="1"/>
            <a:ext cx="2381249" cy="266267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7"/>
          <a:srcRect l="29659" t="27809" r="23556" b="39061"/>
          <a:stretch/>
        </p:blipFill>
        <p:spPr>
          <a:xfrm>
            <a:off x="1" y="3633048"/>
            <a:ext cx="2362200" cy="322495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8"/>
          <a:srcRect l="24912" t="28123" r="23556" b="41249"/>
          <a:stretch/>
        </p:blipFill>
        <p:spPr>
          <a:xfrm>
            <a:off x="2324102" y="3633048"/>
            <a:ext cx="2419348" cy="322495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9"/>
          <a:srcRect l="20779" t="27921" r="19903" b="43527"/>
          <a:stretch/>
        </p:blipFill>
        <p:spPr>
          <a:xfrm>
            <a:off x="4743449" y="3633046"/>
            <a:ext cx="2476501" cy="323480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10"/>
          <a:srcRect l="26028" t="30340" r="18328" b="43528"/>
          <a:stretch/>
        </p:blipFill>
        <p:spPr>
          <a:xfrm>
            <a:off x="7219950" y="3633047"/>
            <a:ext cx="2590801" cy="324464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11"/>
          <a:srcRect l="24978" t="27921" r="15179" b="42560"/>
          <a:stretch/>
        </p:blipFill>
        <p:spPr>
          <a:xfrm>
            <a:off x="9810751" y="3633048"/>
            <a:ext cx="2381249" cy="324464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41837" y="2917026"/>
            <a:ext cx="895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i="1" dirty="0" smtClean="0"/>
              <a:t>Результат роботи алгоритмів пошуку ізомерів та візуалізації</a:t>
            </a:r>
            <a:endParaRPr lang="uk-UA" sz="2400" i="1" dirty="0"/>
          </a:p>
        </p:txBody>
      </p:sp>
    </p:spTree>
    <p:extLst>
      <p:ext uri="{BB962C8B-B14F-4D97-AF65-F5344CB8AC3E}">
        <p14:creationId xmlns:p14="http://schemas.microsoft.com/office/powerpoint/2010/main" val="206336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Картинки по запросу джава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7" t="22147" r="19299" b="17783"/>
          <a:stretch/>
        </p:blipFill>
        <p:spPr bwMode="auto">
          <a:xfrm>
            <a:off x="619084" y="1862895"/>
            <a:ext cx="4128655" cy="211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Картинки по запросу &quot;android studio&quot;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056" y="1212574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162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14094"/>
            <a:ext cx="10515600" cy="1199369"/>
          </a:xfrm>
        </p:spPr>
        <p:txBody>
          <a:bodyPr/>
          <a:lstStyle/>
          <a:p>
            <a:pPr algn="ctr"/>
            <a:r>
              <a:rPr lang="uk-UA" dirty="0" smtClean="0"/>
              <a:t>Інтерфейс та можливості</a:t>
            </a:r>
            <a:endParaRPr lang="uk-UA" dirty="0"/>
          </a:p>
        </p:txBody>
      </p:sp>
      <p:pic>
        <p:nvPicPr>
          <p:cNvPr id="4" name="Рисунок 3"/>
          <p:cNvPicPr/>
          <p:nvPr/>
        </p:nvPicPr>
        <p:blipFill>
          <a:blip r:embed="rId3"/>
          <a:stretch>
            <a:fillRect/>
          </a:stretch>
        </p:blipFill>
        <p:spPr>
          <a:xfrm>
            <a:off x="720013" y="2263892"/>
            <a:ext cx="2578196" cy="3727473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4"/>
          <a:stretch>
            <a:fillRect/>
          </a:stretch>
        </p:blipFill>
        <p:spPr>
          <a:xfrm>
            <a:off x="3468806" y="2269896"/>
            <a:ext cx="2456597" cy="3727473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5"/>
          <a:stretch>
            <a:fillRect/>
          </a:stretch>
        </p:blipFill>
        <p:spPr>
          <a:xfrm>
            <a:off x="6096000" y="2263891"/>
            <a:ext cx="2502089" cy="3727474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6"/>
          <a:stretch>
            <a:fillRect/>
          </a:stretch>
        </p:blipFill>
        <p:spPr>
          <a:xfrm>
            <a:off x="8768686" y="2263891"/>
            <a:ext cx="2333767" cy="3727475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1338991" y="1599076"/>
            <a:ext cx="1340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uk-UA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Інструкція </a:t>
            </a:r>
            <a:endParaRPr lang="uk-UA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286959" y="1599076"/>
            <a:ext cx="820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smtClean="0">
                <a:latin typeface="Times New Roman" panose="02020603050405020304" pitchFamily="18" charset="0"/>
              </a:rPr>
              <a:t>Теорія</a:t>
            </a:r>
            <a:endParaRPr lang="uk-UA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6386049" y="1599076"/>
            <a:ext cx="19219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Режим перегляду</a:t>
            </a:r>
            <a:endParaRPr lang="uk-UA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8925516" y="1599076"/>
            <a:ext cx="2020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Режим тренування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661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4" name="ман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57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112945"/>
            <a:ext cx="10515600" cy="835025"/>
          </a:xfrm>
        </p:spPr>
        <p:txBody>
          <a:bodyPr/>
          <a:lstStyle/>
          <a:p>
            <a:pPr algn="ctr"/>
            <a:r>
              <a:rPr lang="uk-UA" dirty="0" smtClean="0"/>
              <a:t>Апробація</a:t>
            </a:r>
            <a:endParaRPr lang="uk-UA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4425729"/>
              </p:ext>
            </p:extLst>
          </p:nvPr>
        </p:nvGraphicFramePr>
        <p:xfrm>
          <a:off x="192740" y="1096419"/>
          <a:ext cx="6118860" cy="13045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43101">
                  <a:extLst>
                    <a:ext uri="{9D8B030D-6E8A-4147-A177-3AD203B41FA5}">
                      <a16:colId xmlns:a16="http://schemas.microsoft.com/office/drawing/2014/main" val="144059484"/>
                    </a:ext>
                  </a:extLst>
                </a:gridCol>
                <a:gridCol w="526677">
                  <a:extLst>
                    <a:ext uri="{9D8B030D-6E8A-4147-A177-3AD203B41FA5}">
                      <a16:colId xmlns:a16="http://schemas.microsoft.com/office/drawing/2014/main" val="3698686329"/>
                    </a:ext>
                  </a:extLst>
                </a:gridCol>
                <a:gridCol w="528692">
                  <a:extLst>
                    <a:ext uri="{9D8B030D-6E8A-4147-A177-3AD203B41FA5}">
                      <a16:colId xmlns:a16="http://schemas.microsoft.com/office/drawing/2014/main" val="3598113431"/>
                    </a:ext>
                  </a:extLst>
                </a:gridCol>
                <a:gridCol w="567690">
                  <a:extLst>
                    <a:ext uri="{9D8B030D-6E8A-4147-A177-3AD203B41FA5}">
                      <a16:colId xmlns:a16="http://schemas.microsoft.com/office/drawing/2014/main" val="2716005517"/>
                    </a:ext>
                  </a:extLst>
                </a:gridCol>
                <a:gridCol w="567055">
                  <a:extLst>
                    <a:ext uri="{9D8B030D-6E8A-4147-A177-3AD203B41FA5}">
                      <a16:colId xmlns:a16="http://schemas.microsoft.com/office/drawing/2014/main" val="2863428255"/>
                    </a:ext>
                  </a:extLst>
                </a:gridCol>
                <a:gridCol w="567690">
                  <a:extLst>
                    <a:ext uri="{9D8B030D-6E8A-4147-A177-3AD203B41FA5}">
                      <a16:colId xmlns:a16="http://schemas.microsoft.com/office/drawing/2014/main" val="3709617243"/>
                    </a:ext>
                  </a:extLst>
                </a:gridCol>
                <a:gridCol w="1417955">
                  <a:extLst>
                    <a:ext uri="{9D8B030D-6E8A-4147-A177-3AD203B41FA5}">
                      <a16:colId xmlns:a16="http://schemas.microsoft.com/office/drawing/2014/main" val="25336883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uk-UA" sz="1400">
                          <a:effectLst/>
                        </a:rPr>
                        <a:t>Учень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uk-UA" sz="1400">
                          <a:effectLst/>
                        </a:rPr>
                        <a:t>1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uk-UA" sz="1400">
                          <a:effectLst/>
                        </a:rPr>
                        <a:t>2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uk-UA" sz="1400" dirty="0">
                          <a:effectLst/>
                        </a:rPr>
                        <a:t>3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uk-UA" sz="1400">
                          <a:effectLst/>
                        </a:rPr>
                        <a:t>4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uk-UA" sz="1400">
                          <a:effectLst/>
                        </a:rPr>
                        <a:t>5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uk-UA" sz="1200">
                          <a:effectLst/>
                        </a:rPr>
                        <a:t>Середній результат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10119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uk-UA" sz="1400">
                          <a:effectLst/>
                        </a:rPr>
                        <a:t>Результат до </a:t>
                      </a:r>
                      <a:r>
                        <a:rPr lang="ru-RU" sz="1400">
                          <a:effectLst/>
                        </a:rPr>
                        <a:t>використання додатку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uk-UA" sz="1400">
                          <a:effectLst/>
                        </a:rPr>
                        <a:t>60%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uk-UA" sz="1400">
                          <a:effectLst/>
                        </a:rPr>
                        <a:t>53%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uk-UA" sz="1400">
                          <a:effectLst/>
                        </a:rPr>
                        <a:t>28%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uk-UA" sz="1400" dirty="0">
                          <a:effectLst/>
                        </a:rPr>
                        <a:t>35%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uk-UA" sz="1400" dirty="0">
                          <a:effectLst/>
                        </a:rPr>
                        <a:t>74%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50%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89237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uk-UA" sz="1400">
                          <a:effectLst/>
                        </a:rPr>
                        <a:t>Результат після</a:t>
                      </a:r>
                      <a:r>
                        <a:rPr lang="ru-RU" sz="1400">
                          <a:effectLst/>
                        </a:rPr>
                        <a:t> використання додатку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73%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64%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53%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64%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80%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66,8%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43954275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027188" y="735747"/>
            <a:ext cx="244996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Результати учнів 9-го класу</a:t>
            </a:r>
            <a:endParaRPr kumimoji="0" lang="ru-RU" altLang="ru-RU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951339"/>
              </p:ext>
            </p:extLst>
          </p:nvPr>
        </p:nvGraphicFramePr>
        <p:xfrm>
          <a:off x="533064" y="5009560"/>
          <a:ext cx="6118860" cy="17611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85315">
                  <a:extLst>
                    <a:ext uri="{9D8B030D-6E8A-4147-A177-3AD203B41FA5}">
                      <a16:colId xmlns:a16="http://schemas.microsoft.com/office/drawing/2014/main" val="545176469"/>
                    </a:ext>
                  </a:extLst>
                </a:gridCol>
                <a:gridCol w="562610">
                  <a:extLst>
                    <a:ext uri="{9D8B030D-6E8A-4147-A177-3AD203B41FA5}">
                      <a16:colId xmlns:a16="http://schemas.microsoft.com/office/drawing/2014/main" val="1395259466"/>
                    </a:ext>
                  </a:extLst>
                </a:gridCol>
                <a:gridCol w="563245">
                  <a:extLst>
                    <a:ext uri="{9D8B030D-6E8A-4147-A177-3AD203B41FA5}">
                      <a16:colId xmlns:a16="http://schemas.microsoft.com/office/drawing/2014/main" val="1649159287"/>
                    </a:ext>
                  </a:extLst>
                </a:gridCol>
                <a:gridCol w="563245">
                  <a:extLst>
                    <a:ext uri="{9D8B030D-6E8A-4147-A177-3AD203B41FA5}">
                      <a16:colId xmlns:a16="http://schemas.microsoft.com/office/drawing/2014/main" val="585433064"/>
                    </a:ext>
                  </a:extLst>
                </a:gridCol>
                <a:gridCol w="585545">
                  <a:extLst>
                    <a:ext uri="{9D8B030D-6E8A-4147-A177-3AD203B41FA5}">
                      <a16:colId xmlns:a16="http://schemas.microsoft.com/office/drawing/2014/main" val="2673957934"/>
                    </a:ext>
                  </a:extLst>
                </a:gridCol>
                <a:gridCol w="540945">
                  <a:extLst>
                    <a:ext uri="{9D8B030D-6E8A-4147-A177-3AD203B41FA5}">
                      <a16:colId xmlns:a16="http://schemas.microsoft.com/office/drawing/2014/main" val="3036036489"/>
                    </a:ext>
                  </a:extLst>
                </a:gridCol>
                <a:gridCol w="1417955">
                  <a:extLst>
                    <a:ext uri="{9D8B030D-6E8A-4147-A177-3AD203B41FA5}">
                      <a16:colId xmlns:a16="http://schemas.microsoft.com/office/drawing/2014/main" val="1428301918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uk-UA" sz="1400">
                          <a:effectLst/>
                        </a:rPr>
                        <a:t>Учень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6 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7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8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9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10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uk-UA" sz="1200">
                          <a:effectLst/>
                        </a:rPr>
                        <a:t>Середній результат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6831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uk-UA" sz="1400" dirty="0">
                          <a:effectLst/>
                        </a:rPr>
                        <a:t>Результат до </a:t>
                      </a:r>
                      <a:r>
                        <a:rPr lang="ru-RU" sz="1400" dirty="0" err="1">
                          <a:effectLst/>
                        </a:rPr>
                        <a:t>використання</a:t>
                      </a:r>
                      <a:r>
                        <a:rPr lang="ru-RU" sz="1400" dirty="0">
                          <a:effectLst/>
                        </a:rPr>
                        <a:t> </a:t>
                      </a:r>
                      <a:r>
                        <a:rPr lang="ru-RU" sz="1400" dirty="0" err="1">
                          <a:effectLst/>
                        </a:rPr>
                        <a:t>додатку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uk-UA" sz="1400">
                          <a:effectLst/>
                        </a:rPr>
                        <a:t>63%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uk-UA" sz="1400">
                          <a:effectLst/>
                        </a:rPr>
                        <a:t>70%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uk-UA" sz="1400">
                          <a:effectLst/>
                        </a:rPr>
                        <a:t>70%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uk-UA" sz="1400">
                          <a:effectLst/>
                        </a:rPr>
                        <a:t>89%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uk-UA" sz="1400" dirty="0">
                          <a:effectLst/>
                        </a:rPr>
                        <a:t>45%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67,4%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2526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uk-UA" sz="1400" dirty="0">
                          <a:effectLst/>
                        </a:rPr>
                        <a:t>Результат після</a:t>
                      </a:r>
                      <a:r>
                        <a:rPr lang="ru-RU" sz="1400" dirty="0">
                          <a:effectLst/>
                        </a:rPr>
                        <a:t> </a:t>
                      </a:r>
                      <a:r>
                        <a:rPr lang="ru-RU" sz="1400" dirty="0" err="1">
                          <a:effectLst/>
                        </a:rPr>
                        <a:t>використання</a:t>
                      </a:r>
                      <a:r>
                        <a:rPr lang="ru-RU" sz="1400" dirty="0">
                          <a:effectLst/>
                        </a:rPr>
                        <a:t> </a:t>
                      </a:r>
                      <a:r>
                        <a:rPr lang="ru-RU" sz="1400" dirty="0" err="1">
                          <a:effectLst/>
                        </a:rPr>
                        <a:t>додатку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74%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92%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77%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300" dirty="0">
                          <a:effectLst/>
                        </a:rPr>
                        <a:t>100%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45%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77,6%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74069911"/>
                  </a:ext>
                </a:extLst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-2236806" y="455236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Результати учнів 10-го класу</a:t>
            </a:r>
            <a:endParaRPr kumimoji="0" lang="uk-UA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428558"/>
              </p:ext>
            </p:extLst>
          </p:nvPr>
        </p:nvGraphicFramePr>
        <p:xfrm>
          <a:off x="5727103" y="2939300"/>
          <a:ext cx="6118860" cy="13045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13890">
                  <a:extLst>
                    <a:ext uri="{9D8B030D-6E8A-4147-A177-3AD203B41FA5}">
                      <a16:colId xmlns:a16="http://schemas.microsoft.com/office/drawing/2014/main" val="974042163"/>
                    </a:ext>
                  </a:extLst>
                </a:gridCol>
                <a:gridCol w="574040">
                  <a:extLst>
                    <a:ext uri="{9D8B030D-6E8A-4147-A177-3AD203B41FA5}">
                      <a16:colId xmlns:a16="http://schemas.microsoft.com/office/drawing/2014/main" val="2330657631"/>
                    </a:ext>
                  </a:extLst>
                </a:gridCol>
                <a:gridCol w="574040">
                  <a:extLst>
                    <a:ext uri="{9D8B030D-6E8A-4147-A177-3AD203B41FA5}">
                      <a16:colId xmlns:a16="http://schemas.microsoft.com/office/drawing/2014/main" val="2590052827"/>
                    </a:ext>
                  </a:extLst>
                </a:gridCol>
                <a:gridCol w="574040">
                  <a:extLst>
                    <a:ext uri="{9D8B030D-6E8A-4147-A177-3AD203B41FA5}">
                      <a16:colId xmlns:a16="http://schemas.microsoft.com/office/drawing/2014/main" val="762235165"/>
                    </a:ext>
                  </a:extLst>
                </a:gridCol>
                <a:gridCol w="574040">
                  <a:extLst>
                    <a:ext uri="{9D8B030D-6E8A-4147-A177-3AD203B41FA5}">
                      <a16:colId xmlns:a16="http://schemas.microsoft.com/office/drawing/2014/main" val="1397364092"/>
                    </a:ext>
                  </a:extLst>
                </a:gridCol>
                <a:gridCol w="574040">
                  <a:extLst>
                    <a:ext uri="{9D8B030D-6E8A-4147-A177-3AD203B41FA5}">
                      <a16:colId xmlns:a16="http://schemas.microsoft.com/office/drawing/2014/main" val="2875057182"/>
                    </a:ext>
                  </a:extLst>
                </a:gridCol>
                <a:gridCol w="1334770">
                  <a:extLst>
                    <a:ext uri="{9D8B030D-6E8A-4147-A177-3AD203B41FA5}">
                      <a16:colId xmlns:a16="http://schemas.microsoft.com/office/drawing/2014/main" val="33582653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uk-UA" sz="1400">
                          <a:effectLst/>
                        </a:rPr>
                        <a:t>Учень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11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12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13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14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15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uk-UA" sz="1200">
                          <a:effectLst/>
                        </a:rPr>
                        <a:t>Середній результат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78849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uk-UA" sz="1400" dirty="0">
                          <a:effectLst/>
                        </a:rPr>
                        <a:t>Результат до </a:t>
                      </a:r>
                      <a:r>
                        <a:rPr lang="ru-RU" sz="1400" dirty="0" err="1">
                          <a:effectLst/>
                        </a:rPr>
                        <a:t>використання</a:t>
                      </a:r>
                      <a:r>
                        <a:rPr lang="ru-RU" sz="1400" dirty="0">
                          <a:effectLst/>
                        </a:rPr>
                        <a:t> </a:t>
                      </a:r>
                      <a:r>
                        <a:rPr lang="ru-RU" sz="1400" dirty="0" err="1">
                          <a:effectLst/>
                        </a:rPr>
                        <a:t>додатку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uk-UA" sz="1400">
                          <a:effectLst/>
                        </a:rPr>
                        <a:t>45%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uk-UA" sz="1400" dirty="0">
                          <a:effectLst/>
                        </a:rPr>
                        <a:t>70%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uk-UA" sz="1400">
                          <a:effectLst/>
                        </a:rPr>
                        <a:t>83%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uk-UA" sz="1400">
                          <a:effectLst/>
                        </a:rPr>
                        <a:t>54%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uk-UA" sz="1400">
                          <a:effectLst/>
                        </a:rPr>
                        <a:t>60%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62,4%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52517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uk-UA" sz="1400">
                          <a:effectLst/>
                        </a:rPr>
                        <a:t>Результат після</a:t>
                      </a:r>
                      <a:r>
                        <a:rPr lang="ru-RU" sz="1400">
                          <a:effectLst/>
                        </a:rPr>
                        <a:t> використання додатку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58%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89%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94%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57%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76%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74,8%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1682847"/>
                  </a:ext>
                </a:extLst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690533" y="252156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Результати учнів 11-го класу</a:t>
            </a:r>
            <a:endParaRPr kumimoji="0" lang="uk-UA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1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81550" y="-19049"/>
            <a:ext cx="2628900" cy="590550"/>
          </a:xfrm>
        </p:spPr>
        <p:txBody>
          <a:bodyPr>
            <a:normAutofit/>
          </a:bodyPr>
          <a:lstStyle/>
          <a:p>
            <a:pPr algn="ctr"/>
            <a:r>
              <a:rPr lang="uk-UA" b="1" dirty="0" smtClean="0">
                <a:solidFill>
                  <a:srgbClr val="FF0000"/>
                </a:solidFill>
              </a:rPr>
              <a:t>Висновки</a:t>
            </a:r>
            <a:endParaRPr lang="uk-UA" b="1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6700" y="438151"/>
            <a:ext cx="11372306" cy="64198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uk-UA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1) Проведено </a:t>
            </a:r>
            <a:r>
              <a:rPr lang="uk-UA" sz="1500" dirty="0">
                <a:latin typeface="Arial" panose="020B0604020202020204" pitchFamily="34" charset="0"/>
                <a:cs typeface="Arial" panose="020B0604020202020204" pitchFamily="34" charset="0"/>
              </a:rPr>
              <a:t>аналіз існуючих програм на задану тематику та розглянуто існуючий алгоритм пошуку ізомерів.</a:t>
            </a:r>
            <a:endParaRPr lang="ru-RU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uk-UA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2)Визначено </a:t>
            </a:r>
            <a:r>
              <a:rPr lang="uk-UA" sz="1500" dirty="0">
                <a:latin typeface="Arial" panose="020B0604020202020204" pitchFamily="34" charset="0"/>
                <a:cs typeface="Arial" panose="020B0604020202020204" pitchFamily="34" charset="0"/>
              </a:rPr>
              <a:t>мету роботи, предмет та об’єкт дослідження.</a:t>
            </a:r>
            <a:endParaRPr lang="ru-RU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uk-UA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3)Розроблено </a:t>
            </a:r>
            <a:r>
              <a:rPr lang="uk-UA" sz="1500" dirty="0">
                <a:latin typeface="Arial" panose="020B0604020202020204" pitchFamily="34" charset="0"/>
                <a:cs typeface="Arial" panose="020B0604020202020204" pitchFamily="34" charset="0"/>
              </a:rPr>
              <a:t>алгоритми для ефективної роботи додатку, а саме: </a:t>
            </a:r>
            <a:endParaRPr lang="ru-RU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uk-UA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	• алгоритм </a:t>
            </a:r>
            <a:r>
              <a:rPr lang="uk-UA" sz="1500" dirty="0">
                <a:latin typeface="Arial" panose="020B0604020202020204" pitchFamily="34" charset="0"/>
                <a:cs typeface="Arial" panose="020B0604020202020204" pitchFamily="34" charset="0"/>
              </a:rPr>
              <a:t>визначення можливості існування сполуки, який також створює її перший ізомер;</a:t>
            </a:r>
            <a:endParaRPr lang="ru-RU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uk-UA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	• алгоритм </a:t>
            </a:r>
            <a:r>
              <a:rPr lang="uk-UA" sz="1500" dirty="0">
                <a:latin typeface="Arial" panose="020B0604020202020204" pitchFamily="34" charset="0"/>
                <a:cs typeface="Arial" panose="020B0604020202020204" pitchFamily="34" charset="0"/>
              </a:rPr>
              <a:t>визначення ізоморфізму графів;</a:t>
            </a:r>
            <a:endParaRPr lang="ru-RU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uk-UA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	• алгоритм </a:t>
            </a:r>
            <a:r>
              <a:rPr lang="uk-UA" sz="1500" dirty="0">
                <a:latin typeface="Arial" panose="020B0604020202020204" pitchFamily="34" charset="0"/>
                <a:cs typeface="Arial" panose="020B0604020202020204" pitchFamily="34" charset="0"/>
              </a:rPr>
              <a:t>пошуку ізомерів будь-якої хімічної сполуки; </a:t>
            </a:r>
            <a:endParaRPr lang="ru-RU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uk-UA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4) Знайдено </a:t>
            </a:r>
            <a:r>
              <a:rPr lang="uk-UA" sz="1500" dirty="0">
                <a:latin typeface="Arial" panose="020B0604020202020204" pitchFamily="34" charset="0"/>
                <a:cs typeface="Arial" panose="020B0604020202020204" pitchFamily="34" charset="0"/>
              </a:rPr>
              <a:t>та успішно реалізовано алгоритм для візуалізації отриманих ізомерів.</a:t>
            </a:r>
            <a:endParaRPr lang="ru-RU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uk-UA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) Досягнута </a:t>
            </a:r>
            <a:r>
              <a:rPr lang="uk-UA" sz="1500" dirty="0">
                <a:latin typeface="Arial" panose="020B0604020202020204" pitchFamily="34" charset="0"/>
                <a:cs typeface="Arial" panose="020B0604020202020204" pitchFamily="34" charset="0"/>
              </a:rPr>
              <a:t>мета роботи, розроблено навчальну програму для андроїд-пристроїв, що є зручною та зрозумілою в користуванні.</a:t>
            </a:r>
            <a:endParaRPr lang="ru-RU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uk-UA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) Проведено </a:t>
            </a:r>
            <a:r>
              <a:rPr lang="uk-UA" sz="1500" dirty="0">
                <a:latin typeface="Arial" panose="020B0604020202020204" pitchFamily="34" charset="0"/>
                <a:cs typeface="Arial" panose="020B0604020202020204" pitchFamily="34" charset="0"/>
              </a:rPr>
              <a:t>апробацію додатку – тестування знань серед учнів КЗО «Дніпропетровський обласний ліцей-інтернат фізико-математичного профілю» </a:t>
            </a:r>
            <a:endParaRPr lang="uk-UA" sz="15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uk-UA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) Тестування </a:t>
            </a:r>
            <a:r>
              <a:rPr lang="uk-UA" sz="1500" dirty="0">
                <a:latin typeface="Arial" panose="020B0604020202020204" pitchFamily="34" charset="0"/>
                <a:cs typeface="Arial" panose="020B0604020202020204" pitchFamily="34" charset="0"/>
              </a:rPr>
              <a:t>підтвердило ефективність використання цього додатку, що, в свою чергу, свідчить про правильність та надійність розроблених алгоритмів.</a:t>
            </a:r>
            <a:endParaRPr lang="ru-RU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uk-UA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uk-UA" sz="1500" dirty="0">
                <a:latin typeface="Arial" panose="020B0604020202020204" pitchFamily="34" charset="0"/>
                <a:cs typeface="Arial" panose="020B0604020202020204" pitchFamily="34" charset="0"/>
              </a:rPr>
              <a:t>Результати роботи можуть бути використані для покращення вивчення хімії у школі за темою роботи, а також при розробці мобільних додатків та комп’ютерних програм аналогічного напрямку.</a:t>
            </a:r>
            <a:endParaRPr lang="ru-RU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18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24299" y="2060575"/>
            <a:ext cx="4266111" cy="1325563"/>
          </a:xfrm>
        </p:spPr>
        <p:txBody>
          <a:bodyPr/>
          <a:lstStyle/>
          <a:p>
            <a:r>
              <a:rPr lang="uk-UA" dirty="0" smtClean="0"/>
              <a:t>Дякую за увагу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77041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3964" y="69272"/>
            <a:ext cx="11416145" cy="6373091"/>
          </a:xfrm>
        </p:spPr>
        <p:txBody>
          <a:bodyPr>
            <a:normAutofit/>
          </a:bodyPr>
          <a:lstStyle/>
          <a:p>
            <a:r>
              <a:rPr lang="uk-UA" dirty="0"/>
              <a:t>Мета дослідження  - створити мобільний додаток для допомоги учням у  вивчення теми «структурні ізомери в хімії», який мав би простий та зрозумілий інтерфейс, розробити необхідні алгоритми та дослідити ефективність застосування додатку</a:t>
            </a:r>
            <a:r>
              <a:rPr lang="uk-UA" dirty="0" smtClean="0"/>
              <a:t>.</a:t>
            </a:r>
          </a:p>
          <a:p>
            <a:r>
              <a:rPr lang="uk-UA" dirty="0"/>
              <a:t>Актуальність: тема ізомерів є досить важливою у наш час, а додатки для її вивчення учнями фактично відсутні. Це, а також відсутність у відкритому доступі алгоритмів та порад до написання подібних додатків і роблять роботу актуальною</a:t>
            </a:r>
            <a:r>
              <a:rPr lang="uk-UA" dirty="0" smtClean="0"/>
              <a:t>.</a:t>
            </a:r>
            <a:endParaRPr lang="en-US" dirty="0" smtClean="0"/>
          </a:p>
          <a:p>
            <a:r>
              <a:rPr lang="uk-UA" dirty="0"/>
              <a:t>Наукова новизна полягає у тому, що було запропоновано принципово новий додаток, який має простий та зрозумілий інтерфейс, та розроблено алгоритми для його функціонування</a:t>
            </a:r>
            <a:r>
              <a:rPr lang="uk-UA" dirty="0" smtClean="0"/>
              <a:t>.</a:t>
            </a:r>
          </a:p>
          <a:p>
            <a:r>
              <a:rPr lang="uk-UA" dirty="0" smtClean="0"/>
              <a:t>Результати: </a:t>
            </a:r>
            <a:endParaRPr lang="ru-RU" dirty="0" smtClean="0"/>
          </a:p>
          <a:p>
            <a:pPr lvl="0">
              <a:buFont typeface="Wingdings" panose="05000000000000000000" pitchFamily="2" charset="2"/>
              <a:buChar char="ü"/>
            </a:pPr>
            <a:r>
              <a:rPr lang="uk-UA" dirty="0" smtClean="0"/>
              <a:t>досягнута мета роботи, розроблено навчальну програму для андроїд-пристроїв, що є зручною та зрозумілою в користуванні;</a:t>
            </a:r>
            <a:endParaRPr lang="ru-RU" dirty="0" smtClean="0"/>
          </a:p>
          <a:p>
            <a:pPr lvl="0">
              <a:buFont typeface="Wingdings" panose="05000000000000000000" pitchFamily="2" charset="2"/>
              <a:buChar char="ü"/>
            </a:pPr>
            <a:r>
              <a:rPr lang="uk-UA" dirty="0" smtClean="0"/>
              <a:t>розроблено алгоритми створення структурних ізомерів;</a:t>
            </a:r>
            <a:endParaRPr lang="ru-RU" dirty="0" smtClean="0"/>
          </a:p>
          <a:p>
            <a:pPr lvl="0">
              <a:buFont typeface="Wingdings" panose="05000000000000000000" pitchFamily="2" charset="2"/>
              <a:buChar char="ü"/>
            </a:pPr>
            <a:r>
              <a:rPr lang="uk-UA" dirty="0" smtClean="0"/>
              <a:t>успішно проведена апробація роботи та доведена ефективність використання створеного додатку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365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16037" y="595744"/>
            <a:ext cx="4461163" cy="5818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uk-UA" dirty="0" smtClean="0"/>
              <a:t>Хімічні програми</a:t>
            </a:r>
            <a:endParaRPr lang="uk-UA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526474" y="1787236"/>
            <a:ext cx="3089563" cy="581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uk-UA" dirty="0" smtClean="0"/>
              <a:t>Для комп’ютерів</a:t>
            </a:r>
            <a:endParaRPr lang="uk-UA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8077200" y="1787235"/>
            <a:ext cx="3089563" cy="581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uk-UA" dirty="0" smtClean="0"/>
              <a:t>Для смартфонів</a:t>
            </a:r>
            <a:endParaRPr lang="uk-UA" dirty="0"/>
          </a:p>
        </p:txBody>
      </p:sp>
      <p:cxnSp>
        <p:nvCxnSpPr>
          <p:cNvPr id="7" name="Прямая со стрелкой 6"/>
          <p:cNvCxnSpPr>
            <a:stCxn id="3" idx="2"/>
            <a:endCxn id="4" idx="0"/>
          </p:cNvCxnSpPr>
          <p:nvPr/>
        </p:nvCxnSpPr>
        <p:spPr>
          <a:xfrm flipH="1">
            <a:off x="2071256" y="1177635"/>
            <a:ext cx="3775363" cy="609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>
            <a:stCxn id="3" idx="2"/>
            <a:endCxn id="5" idx="0"/>
          </p:cNvCxnSpPr>
          <p:nvPr/>
        </p:nvCxnSpPr>
        <p:spPr>
          <a:xfrm>
            <a:off x="5846619" y="1177635"/>
            <a:ext cx="3775363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бъект 2"/>
          <p:cNvSpPr txBox="1">
            <a:spLocks/>
          </p:cNvSpPr>
          <p:nvPr/>
        </p:nvSpPr>
        <p:spPr>
          <a:xfrm>
            <a:off x="526474" y="2978726"/>
            <a:ext cx="3089563" cy="3352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 smtClean="0"/>
              <a:t>Для професійних хіміків</a:t>
            </a:r>
          </a:p>
          <a:p>
            <a:r>
              <a:rPr lang="uk-UA" dirty="0" smtClean="0"/>
              <a:t>Платні</a:t>
            </a:r>
          </a:p>
          <a:p>
            <a:r>
              <a:rPr lang="uk-UA" dirty="0" smtClean="0"/>
              <a:t>Мають дуже складний та незрозумілий інтерфейс</a:t>
            </a:r>
            <a:endParaRPr lang="uk-UA" dirty="0"/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8077199" y="2992793"/>
            <a:ext cx="3699165" cy="1944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uk-UA" dirty="0" smtClean="0"/>
              <a:t>Або взагалі ігнорують необхідну тему, або містять лише теоретичні тести</a:t>
            </a:r>
          </a:p>
        </p:txBody>
      </p:sp>
      <p:cxnSp>
        <p:nvCxnSpPr>
          <p:cNvPr id="13" name="Прямая со стрелкой 12"/>
          <p:cNvCxnSpPr>
            <a:stCxn id="4" idx="2"/>
            <a:endCxn id="10" idx="0"/>
          </p:cNvCxnSpPr>
          <p:nvPr/>
        </p:nvCxnSpPr>
        <p:spPr>
          <a:xfrm>
            <a:off x="2071256" y="2369127"/>
            <a:ext cx="0" cy="609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5" idx="2"/>
          </p:cNvCxnSpPr>
          <p:nvPr/>
        </p:nvCxnSpPr>
        <p:spPr>
          <a:xfrm>
            <a:off x="9621982" y="2369126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indMolecu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564" y="1801086"/>
            <a:ext cx="2732270" cy="78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409" y="1938770"/>
            <a:ext cx="1470311" cy="1470311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6348549" y="3560616"/>
            <a:ext cx="16491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0070C0"/>
                </a:solidFill>
                <a:cs typeface="Times New Roman" panose="02020603050405020304" pitchFamily="18" charset="0"/>
              </a:rPr>
              <a:t>Chilarity</a:t>
            </a:r>
            <a:r>
              <a:rPr lang="en-US" sz="2400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333518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05386" y="181947"/>
            <a:ext cx="2070965" cy="881242"/>
          </a:xfrm>
        </p:spPr>
        <p:txBody>
          <a:bodyPr>
            <a:normAutofit/>
          </a:bodyPr>
          <a:lstStyle/>
          <a:p>
            <a:pPr algn="ctr"/>
            <a:r>
              <a:rPr lang="uk-UA" dirty="0" smtClean="0">
                <a:latin typeface="Arial" panose="020B0604020202020204" pitchFamily="34" charset="0"/>
                <a:cs typeface="Arial" panose="020B0604020202020204" pitchFamily="34" charset="0"/>
              </a:rPr>
              <a:t>І</a:t>
            </a:r>
            <a:r>
              <a:rPr lang="uk-UA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зомери</a:t>
            </a:r>
            <a:endParaRPr lang="uk-UA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989498" y="2069655"/>
            <a:ext cx="15027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2800" dirty="0" smtClean="0">
                <a:solidFill>
                  <a:srgbClr val="00B050"/>
                </a:solidFill>
              </a:rPr>
              <a:t>ізомери</a:t>
            </a:r>
            <a:endParaRPr lang="uk-UA" sz="2800" dirty="0">
              <a:solidFill>
                <a:srgbClr val="00B050"/>
              </a:solidFill>
            </a:endParaRPr>
          </a:p>
        </p:txBody>
      </p:sp>
      <p:cxnSp>
        <p:nvCxnSpPr>
          <p:cNvPr id="8" name="Прямая со стрелкой 7"/>
          <p:cNvCxnSpPr>
            <a:stCxn id="6" idx="3"/>
          </p:cNvCxnSpPr>
          <p:nvPr/>
        </p:nvCxnSpPr>
        <p:spPr>
          <a:xfrm flipV="1">
            <a:off x="6492240" y="2069655"/>
            <a:ext cx="1756247" cy="2616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6" idx="1"/>
          </p:cNvCxnSpPr>
          <p:nvPr/>
        </p:nvCxnSpPr>
        <p:spPr>
          <a:xfrm flipH="1" flipV="1">
            <a:off x="3260358" y="2069655"/>
            <a:ext cx="1729140" cy="2616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3910818" y="4805590"/>
            <a:ext cx="347413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2400" dirty="0" smtClean="0">
                <a:solidFill>
                  <a:srgbClr val="00B050"/>
                </a:solidFill>
              </a:rPr>
              <a:t>Хімічна формула: </a:t>
            </a:r>
            <a:r>
              <a:rPr lang="uk-UA" sz="2800" b="1" dirty="0">
                <a:solidFill>
                  <a:srgbClr val="00B050"/>
                </a:solidFill>
              </a:rPr>
              <a:t>С</a:t>
            </a:r>
            <a:r>
              <a:rPr lang="uk-UA" sz="2800" b="1" baseline="-25000" dirty="0">
                <a:solidFill>
                  <a:srgbClr val="00B050"/>
                </a:solidFill>
              </a:rPr>
              <a:t>2</a:t>
            </a:r>
            <a:r>
              <a:rPr lang="uk-UA" sz="2800" b="1" dirty="0">
                <a:solidFill>
                  <a:srgbClr val="00B050"/>
                </a:solidFill>
              </a:rPr>
              <a:t>Н</a:t>
            </a:r>
            <a:r>
              <a:rPr lang="uk-UA" sz="2800" b="1" baseline="-25000" dirty="0">
                <a:solidFill>
                  <a:srgbClr val="00B050"/>
                </a:solidFill>
              </a:rPr>
              <a:t>6</a:t>
            </a:r>
            <a:r>
              <a:rPr lang="uk-UA" sz="2800" b="1" dirty="0">
                <a:solidFill>
                  <a:srgbClr val="00B050"/>
                </a:solidFill>
              </a:rPr>
              <a:t>О</a:t>
            </a:r>
          </a:p>
        </p:txBody>
      </p:sp>
      <p:cxnSp>
        <p:nvCxnSpPr>
          <p:cNvPr id="14" name="Прямая со стрелкой 13"/>
          <p:cNvCxnSpPr>
            <a:stCxn id="12" idx="0"/>
          </p:cNvCxnSpPr>
          <p:nvPr/>
        </p:nvCxnSpPr>
        <p:spPr>
          <a:xfrm flipV="1">
            <a:off x="5647885" y="2792658"/>
            <a:ext cx="2959356" cy="20129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stCxn id="12" idx="0"/>
          </p:cNvCxnSpPr>
          <p:nvPr/>
        </p:nvCxnSpPr>
        <p:spPr>
          <a:xfrm flipH="1" flipV="1">
            <a:off x="2977589" y="2949914"/>
            <a:ext cx="2670296" cy="18556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/>
          <p:cNvSpPr/>
          <p:nvPr/>
        </p:nvSpPr>
        <p:spPr>
          <a:xfrm>
            <a:off x="524778" y="2330993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</a:t>
            </a:r>
            <a:endParaRPr lang="uk-UA" sz="2400" dirty="0"/>
          </a:p>
        </p:txBody>
      </p:sp>
      <p:cxnSp>
        <p:nvCxnSpPr>
          <p:cNvPr id="17" name="Прямая соединительная линия 16"/>
          <p:cNvCxnSpPr>
            <a:stCxn id="19" idx="1"/>
            <a:endCxn id="15" idx="3"/>
          </p:cNvCxnSpPr>
          <p:nvPr/>
        </p:nvCxnSpPr>
        <p:spPr>
          <a:xfrm flipH="1">
            <a:off x="901804" y="2561826"/>
            <a:ext cx="2259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1127743" y="2330993"/>
            <a:ext cx="348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</a:t>
            </a:r>
            <a:endParaRPr lang="uk-UA" sz="2400" dirty="0">
              <a:solidFill>
                <a:srgbClr val="FF0000"/>
              </a:solidFill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1113316" y="2980910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</a:t>
            </a:r>
            <a:endParaRPr lang="uk-UA" sz="2400" dirty="0"/>
          </a:p>
        </p:txBody>
      </p:sp>
      <p:cxnSp>
        <p:nvCxnSpPr>
          <p:cNvPr id="25" name="Прямая соединительная линия 24"/>
          <p:cNvCxnSpPr>
            <a:stCxn id="19" idx="2"/>
            <a:endCxn id="23" idx="0"/>
          </p:cNvCxnSpPr>
          <p:nvPr/>
        </p:nvCxnSpPr>
        <p:spPr>
          <a:xfrm>
            <a:off x="1301829" y="2792658"/>
            <a:ext cx="0" cy="188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Прямоугольник 29"/>
          <p:cNvSpPr/>
          <p:nvPr/>
        </p:nvSpPr>
        <p:spPr>
          <a:xfrm>
            <a:off x="1113316" y="1680351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</a:t>
            </a:r>
            <a:endParaRPr lang="uk-UA" sz="2400" dirty="0"/>
          </a:p>
        </p:txBody>
      </p:sp>
      <p:cxnSp>
        <p:nvCxnSpPr>
          <p:cNvPr id="31" name="Прямая соединительная линия 30"/>
          <p:cNvCxnSpPr>
            <a:stCxn id="30" idx="2"/>
            <a:endCxn id="19" idx="0"/>
          </p:cNvCxnSpPr>
          <p:nvPr/>
        </p:nvCxnSpPr>
        <p:spPr>
          <a:xfrm>
            <a:off x="1301829" y="2142016"/>
            <a:ext cx="0" cy="1889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Прямоугольник 33"/>
          <p:cNvSpPr/>
          <p:nvPr/>
        </p:nvSpPr>
        <p:spPr>
          <a:xfrm>
            <a:off x="1857240" y="2330992"/>
            <a:ext cx="348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</a:t>
            </a:r>
            <a:endParaRPr lang="uk-UA" sz="2400" dirty="0">
              <a:solidFill>
                <a:srgbClr val="FF0000"/>
              </a:solidFill>
            </a:endParaRPr>
          </a:p>
        </p:txBody>
      </p:sp>
      <p:cxnSp>
        <p:nvCxnSpPr>
          <p:cNvPr id="35" name="Прямая соединительная линия 34"/>
          <p:cNvCxnSpPr>
            <a:stCxn id="34" idx="1"/>
            <a:endCxn id="19" idx="3"/>
          </p:cNvCxnSpPr>
          <p:nvPr/>
        </p:nvCxnSpPr>
        <p:spPr>
          <a:xfrm flipH="1">
            <a:off x="1475915" y="2561825"/>
            <a:ext cx="3813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Прямоугольник 38"/>
          <p:cNvSpPr/>
          <p:nvPr/>
        </p:nvSpPr>
        <p:spPr>
          <a:xfrm>
            <a:off x="1839619" y="1675663"/>
            <a:ext cx="3882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O</a:t>
            </a:r>
            <a:endParaRPr lang="uk-UA" sz="2400" dirty="0">
              <a:solidFill>
                <a:srgbClr val="00B0F0"/>
              </a:solidFill>
            </a:endParaRPr>
          </a:p>
        </p:txBody>
      </p:sp>
      <p:cxnSp>
        <p:nvCxnSpPr>
          <p:cNvPr id="40" name="Прямая соединительная линия 39"/>
          <p:cNvCxnSpPr>
            <a:stCxn id="39" idx="2"/>
            <a:endCxn id="34" idx="0"/>
          </p:cNvCxnSpPr>
          <p:nvPr/>
        </p:nvCxnSpPr>
        <p:spPr>
          <a:xfrm flipH="1">
            <a:off x="2031326" y="2137328"/>
            <a:ext cx="2417" cy="193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Прямоугольник 43"/>
          <p:cNvSpPr/>
          <p:nvPr/>
        </p:nvSpPr>
        <p:spPr>
          <a:xfrm>
            <a:off x="1842813" y="904578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</a:t>
            </a:r>
            <a:endParaRPr lang="uk-UA" sz="2400" dirty="0"/>
          </a:p>
        </p:txBody>
      </p:sp>
      <p:cxnSp>
        <p:nvCxnSpPr>
          <p:cNvPr id="45" name="Прямая соединительная линия 44"/>
          <p:cNvCxnSpPr>
            <a:stCxn id="44" idx="2"/>
            <a:endCxn id="39" idx="0"/>
          </p:cNvCxnSpPr>
          <p:nvPr/>
        </p:nvCxnSpPr>
        <p:spPr>
          <a:xfrm>
            <a:off x="2031326" y="1366243"/>
            <a:ext cx="2417" cy="309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Прямоугольник 49"/>
          <p:cNvSpPr/>
          <p:nvPr/>
        </p:nvSpPr>
        <p:spPr>
          <a:xfrm>
            <a:off x="1842813" y="2980910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</a:t>
            </a:r>
            <a:endParaRPr lang="uk-UA" sz="2400" dirty="0"/>
          </a:p>
        </p:txBody>
      </p:sp>
      <p:cxnSp>
        <p:nvCxnSpPr>
          <p:cNvPr id="51" name="Прямая соединительная линия 50"/>
          <p:cNvCxnSpPr>
            <a:stCxn id="34" idx="2"/>
            <a:endCxn id="50" idx="0"/>
          </p:cNvCxnSpPr>
          <p:nvPr/>
        </p:nvCxnSpPr>
        <p:spPr>
          <a:xfrm>
            <a:off x="2031326" y="2792657"/>
            <a:ext cx="0" cy="188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Прямоугольник 54"/>
          <p:cNvSpPr/>
          <p:nvPr/>
        </p:nvSpPr>
        <p:spPr>
          <a:xfrm>
            <a:off x="2600562" y="2330992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</a:t>
            </a:r>
            <a:endParaRPr lang="uk-UA" sz="2400" dirty="0"/>
          </a:p>
        </p:txBody>
      </p:sp>
      <p:cxnSp>
        <p:nvCxnSpPr>
          <p:cNvPr id="56" name="Прямая соединительная линия 55"/>
          <p:cNvCxnSpPr>
            <a:stCxn id="55" idx="1"/>
            <a:endCxn id="34" idx="3"/>
          </p:cNvCxnSpPr>
          <p:nvPr/>
        </p:nvCxnSpPr>
        <p:spPr>
          <a:xfrm flipH="1">
            <a:off x="2205412" y="2561825"/>
            <a:ext cx="3951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Прямоугольник 59"/>
          <p:cNvSpPr/>
          <p:nvPr/>
        </p:nvSpPr>
        <p:spPr>
          <a:xfrm>
            <a:off x="8418728" y="1759805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</a:t>
            </a:r>
            <a:endParaRPr lang="uk-UA" sz="2400" dirty="0"/>
          </a:p>
        </p:txBody>
      </p:sp>
      <p:cxnSp>
        <p:nvCxnSpPr>
          <p:cNvPr id="61" name="Прямая соединительная линия 60"/>
          <p:cNvCxnSpPr>
            <a:stCxn id="62" idx="1"/>
            <a:endCxn id="60" idx="3"/>
          </p:cNvCxnSpPr>
          <p:nvPr/>
        </p:nvCxnSpPr>
        <p:spPr>
          <a:xfrm flipH="1">
            <a:off x="8795754" y="1990638"/>
            <a:ext cx="2259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Прямоугольник 61"/>
          <p:cNvSpPr/>
          <p:nvPr/>
        </p:nvSpPr>
        <p:spPr>
          <a:xfrm>
            <a:off x="9021693" y="1759805"/>
            <a:ext cx="348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</a:t>
            </a:r>
            <a:endParaRPr lang="uk-UA" sz="2400" dirty="0">
              <a:solidFill>
                <a:srgbClr val="FF0000"/>
              </a:solidFill>
            </a:endParaRPr>
          </a:p>
        </p:txBody>
      </p:sp>
      <p:sp>
        <p:nvSpPr>
          <p:cNvPr id="63" name="Прямоугольник 62"/>
          <p:cNvSpPr/>
          <p:nvPr/>
        </p:nvSpPr>
        <p:spPr>
          <a:xfrm>
            <a:off x="9007266" y="2409722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</a:t>
            </a:r>
            <a:endParaRPr lang="uk-UA" sz="2400" dirty="0"/>
          </a:p>
        </p:txBody>
      </p:sp>
      <p:cxnSp>
        <p:nvCxnSpPr>
          <p:cNvPr id="64" name="Прямая соединительная линия 63"/>
          <p:cNvCxnSpPr>
            <a:stCxn id="62" idx="2"/>
            <a:endCxn id="63" idx="0"/>
          </p:cNvCxnSpPr>
          <p:nvPr/>
        </p:nvCxnSpPr>
        <p:spPr>
          <a:xfrm>
            <a:off x="9195779" y="2221470"/>
            <a:ext cx="0" cy="188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Прямоугольник 64"/>
          <p:cNvSpPr/>
          <p:nvPr/>
        </p:nvSpPr>
        <p:spPr>
          <a:xfrm>
            <a:off x="9007266" y="1109163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</a:t>
            </a:r>
            <a:endParaRPr lang="uk-UA" sz="2400" dirty="0"/>
          </a:p>
        </p:txBody>
      </p:sp>
      <p:cxnSp>
        <p:nvCxnSpPr>
          <p:cNvPr id="66" name="Прямая соединительная линия 65"/>
          <p:cNvCxnSpPr>
            <a:stCxn id="65" idx="2"/>
            <a:endCxn id="62" idx="0"/>
          </p:cNvCxnSpPr>
          <p:nvPr/>
        </p:nvCxnSpPr>
        <p:spPr>
          <a:xfrm>
            <a:off x="9195779" y="1570828"/>
            <a:ext cx="0" cy="1889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Прямоугольник 66"/>
          <p:cNvSpPr/>
          <p:nvPr/>
        </p:nvSpPr>
        <p:spPr>
          <a:xfrm>
            <a:off x="10376878" y="1759805"/>
            <a:ext cx="348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</a:t>
            </a:r>
            <a:endParaRPr lang="uk-UA" sz="2400" dirty="0">
              <a:solidFill>
                <a:srgbClr val="FF0000"/>
              </a:solidFill>
            </a:endParaRPr>
          </a:p>
        </p:txBody>
      </p:sp>
      <p:sp>
        <p:nvSpPr>
          <p:cNvPr id="69" name="Прямоугольник 68"/>
          <p:cNvSpPr/>
          <p:nvPr/>
        </p:nvSpPr>
        <p:spPr>
          <a:xfrm>
            <a:off x="9689996" y="1757099"/>
            <a:ext cx="3882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O</a:t>
            </a:r>
            <a:endParaRPr lang="uk-UA" sz="2400" dirty="0">
              <a:solidFill>
                <a:srgbClr val="00B0F0"/>
              </a:solidFill>
            </a:endParaRPr>
          </a:p>
        </p:txBody>
      </p:sp>
      <p:sp>
        <p:nvSpPr>
          <p:cNvPr id="71" name="Прямоугольник 70"/>
          <p:cNvSpPr/>
          <p:nvPr/>
        </p:nvSpPr>
        <p:spPr>
          <a:xfrm>
            <a:off x="10368587" y="1109163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</a:t>
            </a:r>
            <a:endParaRPr lang="uk-UA" sz="2400" dirty="0"/>
          </a:p>
        </p:txBody>
      </p:sp>
      <p:cxnSp>
        <p:nvCxnSpPr>
          <p:cNvPr id="72" name="Прямая соединительная линия 71"/>
          <p:cNvCxnSpPr>
            <a:stCxn id="71" idx="2"/>
            <a:endCxn id="67" idx="0"/>
          </p:cNvCxnSpPr>
          <p:nvPr/>
        </p:nvCxnSpPr>
        <p:spPr>
          <a:xfrm flipH="1">
            <a:off x="10550964" y="1570828"/>
            <a:ext cx="6136" cy="1889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Прямоугольник 72"/>
          <p:cNvSpPr/>
          <p:nvPr/>
        </p:nvSpPr>
        <p:spPr>
          <a:xfrm>
            <a:off x="10362451" y="2409723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</a:t>
            </a:r>
            <a:endParaRPr lang="uk-UA" sz="2400" dirty="0"/>
          </a:p>
        </p:txBody>
      </p:sp>
      <p:cxnSp>
        <p:nvCxnSpPr>
          <p:cNvPr id="74" name="Прямая соединительная линия 73"/>
          <p:cNvCxnSpPr>
            <a:stCxn id="67" idx="2"/>
            <a:endCxn id="73" idx="0"/>
          </p:cNvCxnSpPr>
          <p:nvPr/>
        </p:nvCxnSpPr>
        <p:spPr>
          <a:xfrm>
            <a:off x="10550964" y="2221470"/>
            <a:ext cx="0" cy="188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Прямоугольник 74"/>
          <p:cNvSpPr/>
          <p:nvPr/>
        </p:nvSpPr>
        <p:spPr>
          <a:xfrm>
            <a:off x="11120200" y="1759805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</a:t>
            </a:r>
            <a:endParaRPr lang="uk-UA" sz="2400" dirty="0"/>
          </a:p>
        </p:txBody>
      </p:sp>
      <p:cxnSp>
        <p:nvCxnSpPr>
          <p:cNvPr id="76" name="Прямая соединительная линия 75"/>
          <p:cNvCxnSpPr>
            <a:stCxn id="75" idx="1"/>
            <a:endCxn id="67" idx="3"/>
          </p:cNvCxnSpPr>
          <p:nvPr/>
        </p:nvCxnSpPr>
        <p:spPr>
          <a:xfrm flipH="1">
            <a:off x="10725050" y="1990638"/>
            <a:ext cx="3951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единительная линия 79"/>
          <p:cNvCxnSpPr>
            <a:stCxn id="67" idx="1"/>
            <a:endCxn id="69" idx="3"/>
          </p:cNvCxnSpPr>
          <p:nvPr/>
        </p:nvCxnSpPr>
        <p:spPr>
          <a:xfrm flipH="1" flipV="1">
            <a:off x="10078244" y="1987932"/>
            <a:ext cx="298634" cy="27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Прямая соединительная линия 82"/>
          <p:cNvCxnSpPr>
            <a:stCxn id="69" idx="1"/>
            <a:endCxn id="62" idx="3"/>
          </p:cNvCxnSpPr>
          <p:nvPr/>
        </p:nvCxnSpPr>
        <p:spPr>
          <a:xfrm flipH="1">
            <a:off x="9369865" y="1987932"/>
            <a:ext cx="320131" cy="27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Прямоугольник 92"/>
          <p:cNvSpPr/>
          <p:nvPr/>
        </p:nvSpPr>
        <p:spPr>
          <a:xfrm>
            <a:off x="807111" y="3676992"/>
            <a:ext cx="1718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>
                <a:latin typeface="Times New Roman" panose="02020603050405020304" pitchFamily="18" charset="0"/>
                <a:ea typeface="Calibri" panose="020F0502020204030204" pitchFamily="34" charset="0"/>
              </a:rPr>
              <a:t>етиловий спирт</a:t>
            </a:r>
            <a:endParaRPr lang="uk-UA" dirty="0"/>
          </a:p>
        </p:txBody>
      </p:sp>
      <p:sp>
        <p:nvSpPr>
          <p:cNvPr id="94" name="Прямоугольник 93"/>
          <p:cNvSpPr/>
          <p:nvPr/>
        </p:nvSpPr>
        <p:spPr>
          <a:xfrm>
            <a:off x="9245561" y="3307660"/>
            <a:ext cx="1963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err="1">
                <a:latin typeface="Times New Roman" panose="02020603050405020304" pitchFamily="18" charset="0"/>
                <a:ea typeface="Calibri" panose="020F0502020204030204" pitchFamily="34" charset="0"/>
              </a:rPr>
              <a:t>диметиловий</a:t>
            </a:r>
            <a:r>
              <a:rPr lang="uk-UA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uk-UA" dirty="0" err="1">
                <a:latin typeface="Times New Roman" panose="02020603050405020304" pitchFamily="18" charset="0"/>
                <a:ea typeface="Calibri" panose="020F0502020204030204" pitchFamily="34" charset="0"/>
              </a:rPr>
              <a:t>етер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83926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35973" y="0"/>
            <a:ext cx="4040227" cy="686435"/>
          </a:xfrm>
        </p:spPr>
        <p:txBody>
          <a:bodyPr>
            <a:normAutofit/>
          </a:bodyPr>
          <a:lstStyle/>
          <a:p>
            <a:pPr algn="r"/>
            <a:r>
              <a:rPr lang="uk-UA" dirty="0" smtClean="0"/>
              <a:t>Граф  (молекула)</a:t>
            </a:r>
            <a:endParaRPr lang="uk-UA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85366" y="1262139"/>
            <a:ext cx="32812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4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може </a:t>
            </a:r>
            <a:r>
              <a:rPr lang="uk-UA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як</a:t>
            </a:r>
            <a:r>
              <a:rPr lang="uk-UA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uk-UA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містити</a:t>
            </a:r>
            <a:r>
              <a:rPr lang="uk-UA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uk-UA" sz="2400" dirty="0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цикли</a:t>
            </a:r>
            <a:r>
              <a:rPr lang="uk-UA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, так і </a:t>
            </a:r>
            <a:r>
              <a:rPr lang="uk-UA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не містити</a:t>
            </a:r>
            <a:endParaRPr lang="uk-UA" sz="2400" dirty="0">
              <a:solidFill>
                <a:srgbClr val="FF000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10064" y="2306720"/>
            <a:ext cx="38240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4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може</a:t>
            </a:r>
            <a:r>
              <a:rPr lang="uk-UA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uk-UA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містити  </a:t>
            </a:r>
            <a:r>
              <a:rPr lang="uk-UA" sz="2400" dirty="0" err="1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мультиребра</a:t>
            </a:r>
            <a:r>
              <a:rPr lang="uk-UA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, а може й </a:t>
            </a:r>
            <a:r>
              <a:rPr lang="uk-UA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не містити </a:t>
            </a:r>
            <a:endParaRPr lang="uk-UA" sz="2400" dirty="0">
              <a:solidFill>
                <a:srgbClr val="FF0000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9134386" y="1268000"/>
            <a:ext cx="14494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400" dirty="0" smtClean="0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зв’язаний</a:t>
            </a:r>
            <a:endParaRPr lang="uk-UA" sz="2400" dirty="0">
              <a:solidFill>
                <a:srgbClr val="00B0F0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218022" y="3702331"/>
            <a:ext cx="24994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не </a:t>
            </a:r>
            <a:r>
              <a:rPr lang="uk-UA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містить </a:t>
            </a:r>
            <a:r>
              <a:rPr lang="uk-UA" sz="2400" dirty="0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петель</a:t>
            </a:r>
            <a:endParaRPr lang="uk-UA" sz="2400" dirty="0">
              <a:solidFill>
                <a:srgbClr val="00B0F0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206304" y="3351301"/>
            <a:ext cx="42976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400" dirty="0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ступінь кожної вершини </a:t>
            </a:r>
            <a:r>
              <a:rPr lang="uk-UA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має </a:t>
            </a:r>
            <a:r>
              <a:rPr lang="uk-UA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дорівнювати</a:t>
            </a:r>
            <a:r>
              <a:rPr lang="uk-UA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uk-UA" sz="2400" dirty="0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валентності</a:t>
            </a:r>
            <a:r>
              <a:rPr lang="uk-UA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uk-UA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атому</a:t>
            </a:r>
            <a:endParaRPr lang="uk-UA" sz="2400" dirty="0">
              <a:solidFill>
                <a:srgbClr val="FF0000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815177" y="2890101"/>
            <a:ext cx="2233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400" dirty="0" smtClean="0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неорієнтований</a:t>
            </a:r>
            <a:endParaRPr lang="uk-UA" sz="2400" dirty="0">
              <a:solidFill>
                <a:srgbClr val="00B0F0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8536113" y="2093136"/>
            <a:ext cx="17609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400" dirty="0" smtClean="0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незваженим</a:t>
            </a:r>
            <a:endParaRPr lang="uk-UA" sz="2400" dirty="0">
              <a:solidFill>
                <a:srgbClr val="00B0F0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4435547" y="4499297"/>
            <a:ext cx="1031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400" dirty="0">
                <a:solidFill>
                  <a:schemeClr val="accent6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А</a:t>
            </a:r>
            <a:r>
              <a:rPr lang="uk-UA" sz="2400" dirty="0" smtClean="0">
                <a:solidFill>
                  <a:schemeClr val="accent6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томи</a:t>
            </a:r>
            <a:endParaRPr lang="uk-UA" sz="2400" dirty="0">
              <a:solidFill>
                <a:schemeClr val="accent6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108894" y="4499296"/>
            <a:ext cx="14125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400" dirty="0">
                <a:solidFill>
                  <a:schemeClr val="accent6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В</a:t>
            </a:r>
            <a:r>
              <a:rPr lang="uk-UA" sz="2400" dirty="0" smtClean="0">
                <a:solidFill>
                  <a:schemeClr val="accent6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ершини</a:t>
            </a:r>
            <a:endParaRPr lang="uk-UA" sz="2400" dirty="0">
              <a:solidFill>
                <a:schemeClr val="accent6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235973" y="5228268"/>
            <a:ext cx="11641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400" dirty="0" smtClean="0">
                <a:solidFill>
                  <a:schemeClr val="accent6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Зв’язки</a:t>
            </a:r>
            <a:endParaRPr lang="uk-UA" sz="2400" dirty="0">
              <a:solidFill>
                <a:schemeClr val="accent6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7354153" y="5228268"/>
            <a:ext cx="922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400" dirty="0" smtClean="0">
                <a:solidFill>
                  <a:schemeClr val="accent6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ребра</a:t>
            </a:r>
            <a:endParaRPr lang="uk-UA" sz="2400" dirty="0">
              <a:solidFill>
                <a:schemeClr val="accent6"/>
              </a:solidFill>
            </a:endParaRPr>
          </a:p>
        </p:txBody>
      </p:sp>
      <p:cxnSp>
        <p:nvCxnSpPr>
          <p:cNvPr id="17" name="Прямая со стрелкой 16"/>
          <p:cNvCxnSpPr>
            <a:stCxn id="2" idx="2"/>
            <a:endCxn id="4" idx="3"/>
          </p:cNvCxnSpPr>
          <p:nvPr/>
        </p:nvCxnSpPr>
        <p:spPr>
          <a:xfrm flipH="1">
            <a:off x="3766624" y="686435"/>
            <a:ext cx="2489463" cy="99120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2" idx="2"/>
            <a:endCxn id="5" idx="3"/>
          </p:cNvCxnSpPr>
          <p:nvPr/>
        </p:nvCxnSpPr>
        <p:spPr>
          <a:xfrm flipH="1">
            <a:off x="4634117" y="686435"/>
            <a:ext cx="1621970" cy="203578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2" idx="2"/>
            <a:endCxn id="8" idx="3"/>
          </p:cNvCxnSpPr>
          <p:nvPr/>
        </p:nvCxnSpPr>
        <p:spPr>
          <a:xfrm flipH="1">
            <a:off x="5503984" y="686435"/>
            <a:ext cx="752103" cy="308036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2" idx="2"/>
            <a:endCxn id="7" idx="1"/>
          </p:cNvCxnSpPr>
          <p:nvPr/>
        </p:nvCxnSpPr>
        <p:spPr>
          <a:xfrm>
            <a:off x="6256087" y="686435"/>
            <a:ext cx="961935" cy="324672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2" idx="2"/>
            <a:endCxn id="9" idx="1"/>
          </p:cNvCxnSpPr>
          <p:nvPr/>
        </p:nvCxnSpPr>
        <p:spPr>
          <a:xfrm>
            <a:off x="6256087" y="686435"/>
            <a:ext cx="1559090" cy="243449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2" idx="2"/>
            <a:endCxn id="11" idx="1"/>
          </p:cNvCxnSpPr>
          <p:nvPr/>
        </p:nvCxnSpPr>
        <p:spPr>
          <a:xfrm>
            <a:off x="6256087" y="686435"/>
            <a:ext cx="2280026" cy="163753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2" idx="2"/>
          </p:cNvCxnSpPr>
          <p:nvPr/>
        </p:nvCxnSpPr>
        <p:spPr>
          <a:xfrm>
            <a:off x="6256087" y="686435"/>
            <a:ext cx="2878299" cy="81234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stCxn id="12" idx="3"/>
            <a:endCxn id="13" idx="1"/>
          </p:cNvCxnSpPr>
          <p:nvPr/>
        </p:nvCxnSpPr>
        <p:spPr>
          <a:xfrm flipV="1">
            <a:off x="5467048" y="4730129"/>
            <a:ext cx="1641846" cy="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>
            <a:stCxn id="14" idx="3"/>
            <a:endCxn id="15" idx="1"/>
          </p:cNvCxnSpPr>
          <p:nvPr/>
        </p:nvCxnSpPr>
        <p:spPr>
          <a:xfrm>
            <a:off x="5400074" y="5459101"/>
            <a:ext cx="1954079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3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01386" y="122830"/>
            <a:ext cx="4896704" cy="832513"/>
          </a:xfrm>
        </p:spPr>
        <p:txBody>
          <a:bodyPr>
            <a:normAutofit/>
          </a:bodyPr>
          <a:lstStyle/>
          <a:p>
            <a:pPr algn="ctr"/>
            <a:r>
              <a:rPr lang="uk-UA" dirty="0" smtClean="0"/>
              <a:t>Існуючий алгоритм</a:t>
            </a:r>
            <a:endParaRPr lang="uk-UA" dirty="0"/>
          </a:p>
        </p:txBody>
      </p:sp>
      <p:pic>
        <p:nvPicPr>
          <p:cNvPr id="4" name="Рисунок 3" descr="(213 байт)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686" y="1172743"/>
            <a:ext cx="2341700" cy="254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 descr="(268 байт)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591" y="1859046"/>
            <a:ext cx="2254795" cy="461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 descr="(267 байт)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591" y="2753182"/>
            <a:ext cx="2254795" cy="440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 descr="(307 байт)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590" y="3626018"/>
            <a:ext cx="1692507" cy="938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 descr="(321 байт)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686" y="4997192"/>
            <a:ext cx="1779411" cy="872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 descr="(526 байт)"/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15" b="5123"/>
          <a:stretch/>
        </p:blipFill>
        <p:spPr bwMode="auto">
          <a:xfrm>
            <a:off x="8766590" y="1115084"/>
            <a:ext cx="2236788" cy="235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 descr="(473 байт)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090" y="1801388"/>
            <a:ext cx="2405288" cy="461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 descr="(475 байт)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090" y="2695524"/>
            <a:ext cx="2405288" cy="440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Рисунок 14" descr="(501 байт)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090" y="3568360"/>
            <a:ext cx="2405288" cy="938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Рисунок 15" descr="(493 байт)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090" y="4939534"/>
            <a:ext cx="2405288" cy="87283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/>
          <p:cNvSpPr/>
          <p:nvPr/>
        </p:nvSpPr>
        <p:spPr>
          <a:xfrm>
            <a:off x="944538" y="111508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</a:t>
            </a:r>
            <a:endParaRPr lang="uk-UA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944538" y="169105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</a:t>
            </a:r>
            <a:endParaRPr lang="uk-UA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944538" y="260412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3</a:t>
            </a:r>
            <a:endParaRPr lang="uk-UA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944538" y="391079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4</a:t>
            </a:r>
            <a:endParaRPr lang="uk-UA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944538" y="524894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smtClean="0"/>
              <a:t>5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8371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94206" y="0"/>
            <a:ext cx="5420995" cy="876422"/>
          </a:xfrm>
        </p:spPr>
        <p:txBody>
          <a:bodyPr>
            <a:normAutofit/>
          </a:bodyPr>
          <a:lstStyle/>
          <a:p>
            <a:pPr algn="ctr"/>
            <a:r>
              <a:rPr lang="uk-UA" dirty="0" smtClean="0"/>
              <a:t>Можливість існування</a:t>
            </a:r>
            <a:endParaRPr lang="uk-UA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74917" y="1206527"/>
            <a:ext cx="23737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400" dirty="0"/>
              <a:t>М</a:t>
            </a:r>
            <a:r>
              <a:rPr lang="uk-UA" sz="2400" dirty="0" smtClean="0"/>
              <a:t>ожуть існувати</a:t>
            </a:r>
            <a:endParaRPr lang="uk-UA" sz="24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8615201" y="1206527"/>
            <a:ext cx="27344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400" dirty="0" smtClean="0"/>
              <a:t>Не можуть існувати</a:t>
            </a:r>
            <a:endParaRPr lang="uk-UA" sz="2400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1684786" y="1877198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</a:t>
            </a:r>
            <a:endParaRPr lang="uk-UA" sz="2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79438" y="1923890"/>
            <a:ext cx="428322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ru-RU" sz="1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2689502" y="1875105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</a:t>
            </a:r>
            <a:endParaRPr lang="uk-UA" sz="2400" dirty="0"/>
          </a:p>
        </p:txBody>
      </p:sp>
      <p:cxnSp>
        <p:nvCxnSpPr>
          <p:cNvPr id="11" name="Прямая соединительная линия 10"/>
          <p:cNvCxnSpPr>
            <a:stCxn id="20" idx="3"/>
            <a:endCxn id="21" idx="1"/>
          </p:cNvCxnSpPr>
          <p:nvPr/>
        </p:nvCxnSpPr>
        <p:spPr>
          <a:xfrm flipV="1">
            <a:off x="2061812" y="2105938"/>
            <a:ext cx="627690" cy="2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8615201" y="1933861"/>
            <a:ext cx="428322" cy="368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US" baseline="-25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endParaRPr lang="ru-RU" sz="1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9596524" y="1877198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</a:t>
            </a:r>
            <a:endParaRPr lang="uk-UA" sz="2400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10601240" y="1875105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</a:t>
            </a:r>
            <a:endParaRPr lang="uk-UA" sz="2400" dirty="0"/>
          </a:p>
        </p:txBody>
      </p:sp>
      <p:cxnSp>
        <p:nvCxnSpPr>
          <p:cNvPr id="24" name="Прямая соединительная линия 23"/>
          <p:cNvCxnSpPr>
            <a:stCxn id="22" idx="3"/>
            <a:endCxn id="23" idx="1"/>
          </p:cNvCxnSpPr>
          <p:nvPr/>
        </p:nvCxnSpPr>
        <p:spPr>
          <a:xfrm flipV="1">
            <a:off x="9973550" y="2105938"/>
            <a:ext cx="627690" cy="2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Прямоугольник 27"/>
          <p:cNvSpPr/>
          <p:nvPr/>
        </p:nvSpPr>
        <p:spPr>
          <a:xfrm>
            <a:off x="9605408" y="2302616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</a:t>
            </a:r>
            <a:endParaRPr lang="uk-UA" sz="2400" dirty="0"/>
          </a:p>
        </p:txBody>
      </p:sp>
      <p:cxnSp>
        <p:nvCxnSpPr>
          <p:cNvPr id="30" name="Прямая соединительная линия 29"/>
          <p:cNvCxnSpPr>
            <a:stCxn id="28" idx="3"/>
          </p:cNvCxnSpPr>
          <p:nvPr/>
        </p:nvCxnSpPr>
        <p:spPr>
          <a:xfrm flipV="1">
            <a:off x="9982434" y="2533448"/>
            <a:ext cx="5070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Прямоугольник 30"/>
          <p:cNvSpPr/>
          <p:nvPr/>
        </p:nvSpPr>
        <p:spPr>
          <a:xfrm>
            <a:off x="816622" y="3271751"/>
            <a:ext cx="582211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ru-RU" sz="1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2283035" y="3198782"/>
            <a:ext cx="348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C</a:t>
            </a:r>
            <a:endParaRPr lang="uk-UA" sz="2400" dirty="0"/>
          </a:p>
        </p:txBody>
      </p:sp>
      <p:sp>
        <p:nvSpPr>
          <p:cNvPr id="33" name="Прямоугольник 32"/>
          <p:cNvSpPr/>
          <p:nvPr/>
        </p:nvSpPr>
        <p:spPr>
          <a:xfrm>
            <a:off x="2883342" y="3194951"/>
            <a:ext cx="3882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</a:t>
            </a:r>
            <a:endParaRPr lang="uk-UA" sz="2400" dirty="0"/>
          </a:p>
        </p:txBody>
      </p:sp>
      <p:sp>
        <p:nvSpPr>
          <p:cNvPr id="34" name="Прямоугольник 33"/>
          <p:cNvSpPr/>
          <p:nvPr/>
        </p:nvSpPr>
        <p:spPr>
          <a:xfrm>
            <a:off x="1601965" y="3198781"/>
            <a:ext cx="3882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</a:t>
            </a:r>
            <a:endParaRPr lang="uk-UA" sz="2400" dirty="0"/>
          </a:p>
        </p:txBody>
      </p:sp>
      <p:cxnSp>
        <p:nvCxnSpPr>
          <p:cNvPr id="36" name="Прямая соединительная линия 35"/>
          <p:cNvCxnSpPr/>
          <p:nvPr/>
        </p:nvCxnSpPr>
        <p:spPr>
          <a:xfrm>
            <a:off x="1990454" y="3376255"/>
            <a:ext cx="31384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>
            <a:off x="1990453" y="3466099"/>
            <a:ext cx="31384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>
            <a:off x="2595624" y="3376255"/>
            <a:ext cx="31384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/>
          <p:nvPr/>
        </p:nvCxnSpPr>
        <p:spPr>
          <a:xfrm>
            <a:off x="2595623" y="3466099"/>
            <a:ext cx="31384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Прямоугольник 40"/>
          <p:cNvSpPr/>
          <p:nvPr/>
        </p:nvSpPr>
        <p:spPr>
          <a:xfrm>
            <a:off x="8615201" y="3271751"/>
            <a:ext cx="505267" cy="368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CN</a:t>
            </a:r>
            <a:endParaRPr lang="ru-RU" sz="1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3" name="Прямоугольник 52"/>
          <p:cNvSpPr/>
          <p:nvPr/>
        </p:nvSpPr>
        <p:spPr>
          <a:xfrm>
            <a:off x="9596524" y="3189699"/>
            <a:ext cx="348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C</a:t>
            </a:r>
            <a:endParaRPr lang="uk-UA" sz="2400" dirty="0"/>
          </a:p>
        </p:txBody>
      </p:sp>
      <p:sp>
        <p:nvSpPr>
          <p:cNvPr id="54" name="Прямоугольник 53"/>
          <p:cNvSpPr/>
          <p:nvPr/>
        </p:nvSpPr>
        <p:spPr>
          <a:xfrm>
            <a:off x="10594828" y="3178841"/>
            <a:ext cx="3834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N</a:t>
            </a:r>
            <a:endParaRPr lang="uk-UA" sz="2400" dirty="0"/>
          </a:p>
        </p:txBody>
      </p:sp>
      <p:cxnSp>
        <p:nvCxnSpPr>
          <p:cNvPr id="55" name="Прямая соединительная линия 54"/>
          <p:cNvCxnSpPr/>
          <p:nvPr/>
        </p:nvCxnSpPr>
        <p:spPr>
          <a:xfrm flipV="1">
            <a:off x="9982434" y="3271751"/>
            <a:ext cx="5070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/>
          <p:cNvCxnSpPr/>
          <p:nvPr/>
        </p:nvCxnSpPr>
        <p:spPr>
          <a:xfrm flipV="1">
            <a:off x="9994521" y="3398157"/>
            <a:ext cx="5070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/>
          <p:cNvCxnSpPr/>
          <p:nvPr/>
        </p:nvCxnSpPr>
        <p:spPr>
          <a:xfrm flipV="1">
            <a:off x="9981287" y="3524566"/>
            <a:ext cx="5070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/>
          <p:cNvCxnSpPr/>
          <p:nvPr/>
        </p:nvCxnSpPr>
        <p:spPr>
          <a:xfrm flipH="1">
            <a:off x="9793921" y="3640506"/>
            <a:ext cx="10197" cy="4362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Прямоугольник 60"/>
          <p:cNvSpPr/>
          <p:nvPr/>
        </p:nvSpPr>
        <p:spPr>
          <a:xfrm>
            <a:off x="818382" y="4892862"/>
            <a:ext cx="582211" cy="368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</a:t>
            </a:r>
            <a:r>
              <a:rPr lang="en-US" baseline="-25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endParaRPr lang="ru-RU" sz="1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2" name="Прямоугольник 61"/>
          <p:cNvSpPr/>
          <p:nvPr/>
        </p:nvSpPr>
        <p:spPr>
          <a:xfrm>
            <a:off x="2284795" y="4799952"/>
            <a:ext cx="348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C</a:t>
            </a:r>
            <a:endParaRPr lang="uk-UA" sz="2400" dirty="0"/>
          </a:p>
        </p:txBody>
      </p:sp>
      <p:sp>
        <p:nvSpPr>
          <p:cNvPr id="63" name="Прямоугольник 62"/>
          <p:cNvSpPr/>
          <p:nvPr/>
        </p:nvSpPr>
        <p:spPr>
          <a:xfrm>
            <a:off x="2909468" y="4799951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</a:t>
            </a:r>
            <a:endParaRPr lang="uk-UA" sz="2400" dirty="0"/>
          </a:p>
        </p:txBody>
      </p:sp>
      <p:sp>
        <p:nvSpPr>
          <p:cNvPr id="64" name="Прямоугольник 63"/>
          <p:cNvSpPr/>
          <p:nvPr/>
        </p:nvSpPr>
        <p:spPr>
          <a:xfrm>
            <a:off x="1631268" y="4799950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</a:t>
            </a:r>
            <a:endParaRPr lang="uk-UA" sz="2400" dirty="0"/>
          </a:p>
        </p:txBody>
      </p:sp>
      <p:sp>
        <p:nvSpPr>
          <p:cNvPr id="65" name="Прямоугольник 64"/>
          <p:cNvSpPr/>
          <p:nvPr/>
        </p:nvSpPr>
        <p:spPr>
          <a:xfrm>
            <a:off x="2270368" y="4076782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</a:t>
            </a:r>
            <a:endParaRPr lang="uk-UA" sz="2400" dirty="0"/>
          </a:p>
        </p:txBody>
      </p:sp>
      <p:sp>
        <p:nvSpPr>
          <p:cNvPr id="66" name="Прямоугольник 65"/>
          <p:cNvSpPr/>
          <p:nvPr/>
        </p:nvSpPr>
        <p:spPr>
          <a:xfrm>
            <a:off x="2270368" y="5533023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</a:t>
            </a:r>
            <a:endParaRPr lang="uk-UA" sz="2400" dirty="0"/>
          </a:p>
        </p:txBody>
      </p:sp>
      <p:cxnSp>
        <p:nvCxnSpPr>
          <p:cNvPr id="67" name="Прямая соединительная линия 66"/>
          <p:cNvCxnSpPr>
            <a:stCxn id="64" idx="3"/>
            <a:endCxn id="62" idx="1"/>
          </p:cNvCxnSpPr>
          <p:nvPr/>
        </p:nvCxnSpPr>
        <p:spPr>
          <a:xfrm>
            <a:off x="2008294" y="5030783"/>
            <a:ext cx="276501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единительная линия 69"/>
          <p:cNvCxnSpPr>
            <a:stCxn id="62" idx="3"/>
            <a:endCxn id="63" idx="1"/>
          </p:cNvCxnSpPr>
          <p:nvPr/>
        </p:nvCxnSpPr>
        <p:spPr>
          <a:xfrm flipV="1">
            <a:off x="2632967" y="5030784"/>
            <a:ext cx="27650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единительная линия 72"/>
          <p:cNvCxnSpPr>
            <a:stCxn id="62" idx="0"/>
            <a:endCxn id="65" idx="2"/>
          </p:cNvCxnSpPr>
          <p:nvPr/>
        </p:nvCxnSpPr>
        <p:spPr>
          <a:xfrm flipV="1">
            <a:off x="2458881" y="4538447"/>
            <a:ext cx="0" cy="261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единительная линия 75"/>
          <p:cNvCxnSpPr>
            <a:stCxn id="62" idx="2"/>
            <a:endCxn id="66" idx="0"/>
          </p:cNvCxnSpPr>
          <p:nvPr/>
        </p:nvCxnSpPr>
        <p:spPr>
          <a:xfrm>
            <a:off x="2458881" y="5261617"/>
            <a:ext cx="0" cy="271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Прямоугольник 78"/>
          <p:cNvSpPr/>
          <p:nvPr/>
        </p:nvSpPr>
        <p:spPr>
          <a:xfrm>
            <a:off x="8615201" y="4892862"/>
            <a:ext cx="450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C</a:t>
            </a:r>
            <a:r>
              <a:rPr lang="en-US" sz="2400" baseline="-25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lang="uk-UA" sz="2400" dirty="0"/>
          </a:p>
        </p:txBody>
      </p:sp>
      <p:sp>
        <p:nvSpPr>
          <p:cNvPr id="80" name="Прямоугольник 79"/>
          <p:cNvSpPr/>
          <p:nvPr/>
        </p:nvSpPr>
        <p:spPr>
          <a:xfrm>
            <a:off x="10133774" y="4942758"/>
            <a:ext cx="348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C</a:t>
            </a:r>
            <a:endParaRPr lang="uk-UA" sz="2400" dirty="0"/>
          </a:p>
        </p:txBody>
      </p:sp>
      <p:cxnSp>
        <p:nvCxnSpPr>
          <p:cNvPr id="81" name="Прямая соединительная линия 80"/>
          <p:cNvCxnSpPr>
            <a:endCxn id="80" idx="1"/>
          </p:cNvCxnSpPr>
          <p:nvPr/>
        </p:nvCxnSpPr>
        <p:spPr>
          <a:xfrm>
            <a:off x="9857273" y="5173589"/>
            <a:ext cx="276501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единительная линия 81"/>
          <p:cNvCxnSpPr>
            <a:stCxn id="80" idx="3"/>
          </p:cNvCxnSpPr>
          <p:nvPr/>
        </p:nvCxnSpPr>
        <p:spPr>
          <a:xfrm flipV="1">
            <a:off x="10481946" y="5173590"/>
            <a:ext cx="27650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Прямая соединительная линия 82"/>
          <p:cNvCxnSpPr>
            <a:stCxn id="80" idx="0"/>
          </p:cNvCxnSpPr>
          <p:nvPr/>
        </p:nvCxnSpPr>
        <p:spPr>
          <a:xfrm flipV="1">
            <a:off x="10307860" y="4681253"/>
            <a:ext cx="0" cy="261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Прямая соединительная линия 83"/>
          <p:cNvCxnSpPr>
            <a:stCxn id="80" idx="2"/>
          </p:cNvCxnSpPr>
          <p:nvPr/>
        </p:nvCxnSpPr>
        <p:spPr>
          <a:xfrm>
            <a:off x="10307860" y="5404423"/>
            <a:ext cx="0" cy="271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54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89862" y="0"/>
            <a:ext cx="2905836" cy="968991"/>
          </a:xfrm>
        </p:spPr>
        <p:txBody>
          <a:bodyPr>
            <a:normAutofit/>
          </a:bodyPr>
          <a:lstStyle/>
          <a:p>
            <a:pPr algn="ctr"/>
            <a:r>
              <a:rPr lang="uk-UA" dirty="0" smtClean="0"/>
              <a:t>Ізоморфізм</a:t>
            </a:r>
            <a:endParaRPr lang="uk-UA" dirty="0"/>
          </a:p>
        </p:txBody>
      </p:sp>
      <p:sp>
        <p:nvSpPr>
          <p:cNvPr id="56" name="Заголовок 1"/>
          <p:cNvSpPr txBox="1">
            <a:spLocks/>
          </p:cNvSpPr>
          <p:nvPr/>
        </p:nvSpPr>
        <p:spPr>
          <a:xfrm>
            <a:off x="2107487" y="1384546"/>
            <a:ext cx="761432" cy="968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dirty="0" smtClean="0"/>
              <a:t>А</a:t>
            </a:r>
            <a:endParaRPr lang="uk-UA" dirty="0"/>
          </a:p>
        </p:txBody>
      </p:sp>
      <p:sp>
        <p:nvSpPr>
          <p:cNvPr id="57" name="Заголовок 1"/>
          <p:cNvSpPr txBox="1">
            <a:spLocks/>
          </p:cNvSpPr>
          <p:nvPr/>
        </p:nvSpPr>
        <p:spPr>
          <a:xfrm>
            <a:off x="8787999" y="1384545"/>
            <a:ext cx="544795" cy="968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dirty="0" smtClean="0"/>
              <a:t>Б</a:t>
            </a:r>
            <a:endParaRPr lang="uk-UA" dirty="0"/>
          </a:p>
        </p:txBody>
      </p:sp>
      <p:sp>
        <p:nvSpPr>
          <p:cNvPr id="58" name="Прямоугольник 57"/>
          <p:cNvSpPr/>
          <p:nvPr/>
        </p:nvSpPr>
        <p:spPr>
          <a:xfrm>
            <a:off x="2110737" y="4128467"/>
            <a:ext cx="348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C</a:t>
            </a:r>
            <a:endParaRPr lang="uk-UA" sz="2400" dirty="0"/>
          </a:p>
        </p:txBody>
      </p:sp>
      <p:sp>
        <p:nvSpPr>
          <p:cNvPr id="59" name="Прямоугольник 58"/>
          <p:cNvSpPr/>
          <p:nvPr/>
        </p:nvSpPr>
        <p:spPr>
          <a:xfrm>
            <a:off x="3037574" y="4132035"/>
            <a:ext cx="348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C</a:t>
            </a:r>
            <a:endParaRPr lang="uk-UA" sz="2400" dirty="0"/>
          </a:p>
        </p:txBody>
      </p:sp>
      <p:sp>
        <p:nvSpPr>
          <p:cNvPr id="60" name="Прямоугольник 59"/>
          <p:cNvSpPr/>
          <p:nvPr/>
        </p:nvSpPr>
        <p:spPr>
          <a:xfrm>
            <a:off x="3874641" y="4149412"/>
            <a:ext cx="348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C</a:t>
            </a:r>
            <a:endParaRPr lang="uk-UA" sz="2400" dirty="0"/>
          </a:p>
        </p:txBody>
      </p:sp>
      <p:sp>
        <p:nvSpPr>
          <p:cNvPr id="61" name="Прямоугольник 60"/>
          <p:cNvSpPr/>
          <p:nvPr/>
        </p:nvSpPr>
        <p:spPr>
          <a:xfrm>
            <a:off x="1225139" y="4128468"/>
            <a:ext cx="348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C</a:t>
            </a:r>
            <a:endParaRPr lang="uk-UA" sz="2400" dirty="0"/>
          </a:p>
        </p:txBody>
      </p:sp>
      <p:sp>
        <p:nvSpPr>
          <p:cNvPr id="62" name="Прямоугольник 61"/>
          <p:cNvSpPr/>
          <p:nvPr/>
        </p:nvSpPr>
        <p:spPr>
          <a:xfrm>
            <a:off x="3054640" y="3487464"/>
            <a:ext cx="348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C</a:t>
            </a:r>
            <a:endParaRPr lang="uk-UA" sz="2400" dirty="0"/>
          </a:p>
        </p:txBody>
      </p:sp>
      <p:sp>
        <p:nvSpPr>
          <p:cNvPr id="63" name="Прямоугольник 62"/>
          <p:cNvSpPr/>
          <p:nvPr/>
        </p:nvSpPr>
        <p:spPr>
          <a:xfrm>
            <a:off x="1000587" y="4850145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</a:t>
            </a:r>
            <a:endParaRPr lang="uk-UA" sz="2400" dirty="0"/>
          </a:p>
        </p:txBody>
      </p:sp>
      <p:sp>
        <p:nvSpPr>
          <p:cNvPr id="64" name="Прямоугольник 63"/>
          <p:cNvSpPr/>
          <p:nvPr/>
        </p:nvSpPr>
        <p:spPr>
          <a:xfrm>
            <a:off x="443146" y="4114779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</a:t>
            </a:r>
            <a:endParaRPr lang="uk-UA" sz="2400" dirty="0"/>
          </a:p>
        </p:txBody>
      </p:sp>
      <p:sp>
        <p:nvSpPr>
          <p:cNvPr id="65" name="Прямоугольник 64"/>
          <p:cNvSpPr/>
          <p:nvPr/>
        </p:nvSpPr>
        <p:spPr>
          <a:xfrm>
            <a:off x="1169085" y="3350269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</a:t>
            </a:r>
            <a:endParaRPr lang="uk-UA" sz="2400" dirty="0"/>
          </a:p>
        </p:txBody>
      </p:sp>
      <p:sp>
        <p:nvSpPr>
          <p:cNvPr id="66" name="Прямоугольник 65"/>
          <p:cNvSpPr/>
          <p:nvPr/>
        </p:nvSpPr>
        <p:spPr>
          <a:xfrm>
            <a:off x="1918974" y="4914125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</a:t>
            </a:r>
            <a:endParaRPr lang="uk-UA" sz="2400" dirty="0"/>
          </a:p>
        </p:txBody>
      </p:sp>
      <p:sp>
        <p:nvSpPr>
          <p:cNvPr id="67" name="Прямоугольник 66"/>
          <p:cNvSpPr/>
          <p:nvPr/>
        </p:nvSpPr>
        <p:spPr>
          <a:xfrm>
            <a:off x="2001859" y="3374471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</a:t>
            </a:r>
            <a:endParaRPr lang="uk-UA" sz="2400" dirty="0"/>
          </a:p>
        </p:txBody>
      </p:sp>
      <p:sp>
        <p:nvSpPr>
          <p:cNvPr id="68" name="Прямоугольник 67"/>
          <p:cNvSpPr/>
          <p:nvPr/>
        </p:nvSpPr>
        <p:spPr>
          <a:xfrm>
            <a:off x="2521230" y="3420396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</a:t>
            </a:r>
            <a:endParaRPr lang="uk-UA" sz="2400" dirty="0"/>
          </a:p>
        </p:txBody>
      </p:sp>
      <p:sp>
        <p:nvSpPr>
          <p:cNvPr id="69" name="Прямоугольник 68"/>
          <p:cNvSpPr/>
          <p:nvPr/>
        </p:nvSpPr>
        <p:spPr>
          <a:xfrm>
            <a:off x="3076754" y="2891663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</a:t>
            </a:r>
            <a:endParaRPr lang="uk-UA" sz="2400" dirty="0"/>
          </a:p>
        </p:txBody>
      </p:sp>
      <p:sp>
        <p:nvSpPr>
          <p:cNvPr id="70" name="Прямоугольник 69"/>
          <p:cNvSpPr/>
          <p:nvPr/>
        </p:nvSpPr>
        <p:spPr>
          <a:xfrm>
            <a:off x="3576898" y="3413810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</a:t>
            </a:r>
            <a:endParaRPr lang="uk-UA" sz="2400" dirty="0"/>
          </a:p>
        </p:txBody>
      </p:sp>
      <p:sp>
        <p:nvSpPr>
          <p:cNvPr id="71" name="Прямоугольник 70"/>
          <p:cNvSpPr/>
          <p:nvPr/>
        </p:nvSpPr>
        <p:spPr>
          <a:xfrm>
            <a:off x="3032961" y="4914125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</a:t>
            </a:r>
            <a:endParaRPr lang="uk-UA" sz="2400" dirty="0"/>
          </a:p>
        </p:txBody>
      </p:sp>
      <p:sp>
        <p:nvSpPr>
          <p:cNvPr id="72" name="Прямоугольник 71"/>
          <p:cNvSpPr/>
          <p:nvPr/>
        </p:nvSpPr>
        <p:spPr>
          <a:xfrm>
            <a:off x="3854208" y="4821395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</a:t>
            </a:r>
            <a:endParaRPr lang="uk-UA" sz="2400" dirty="0"/>
          </a:p>
        </p:txBody>
      </p:sp>
      <p:sp>
        <p:nvSpPr>
          <p:cNvPr id="73" name="Прямоугольник 72"/>
          <p:cNvSpPr/>
          <p:nvPr/>
        </p:nvSpPr>
        <p:spPr>
          <a:xfrm>
            <a:off x="4586847" y="4153693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</a:t>
            </a:r>
            <a:endParaRPr lang="uk-UA" sz="2400" dirty="0"/>
          </a:p>
        </p:txBody>
      </p:sp>
      <p:sp>
        <p:nvSpPr>
          <p:cNvPr id="74" name="Прямоугольник 73"/>
          <p:cNvSpPr/>
          <p:nvPr/>
        </p:nvSpPr>
        <p:spPr>
          <a:xfrm>
            <a:off x="4006783" y="3529290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</a:t>
            </a:r>
            <a:endParaRPr lang="uk-UA" sz="2400" dirty="0"/>
          </a:p>
        </p:txBody>
      </p:sp>
      <p:cxnSp>
        <p:nvCxnSpPr>
          <p:cNvPr id="76" name="Прямая соединительная линия 75"/>
          <p:cNvCxnSpPr>
            <a:stCxn id="61" idx="1"/>
            <a:endCxn id="64" idx="3"/>
          </p:cNvCxnSpPr>
          <p:nvPr/>
        </p:nvCxnSpPr>
        <p:spPr>
          <a:xfrm flipH="1" flipV="1">
            <a:off x="820172" y="4345612"/>
            <a:ext cx="404967" cy="13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я соединительная линия 77"/>
          <p:cNvCxnSpPr>
            <a:stCxn id="65" idx="2"/>
            <a:endCxn id="65" idx="2"/>
          </p:cNvCxnSpPr>
          <p:nvPr/>
        </p:nvCxnSpPr>
        <p:spPr>
          <a:xfrm>
            <a:off x="1357598" y="381193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Прямая соединительная линия 80"/>
          <p:cNvCxnSpPr>
            <a:stCxn id="61" idx="0"/>
            <a:endCxn id="65" idx="2"/>
          </p:cNvCxnSpPr>
          <p:nvPr/>
        </p:nvCxnSpPr>
        <p:spPr>
          <a:xfrm flipH="1" flipV="1">
            <a:off x="1357598" y="3811934"/>
            <a:ext cx="41627" cy="3165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Прямая соединительная линия 83"/>
          <p:cNvCxnSpPr>
            <a:stCxn id="63" idx="0"/>
            <a:endCxn id="61" idx="2"/>
          </p:cNvCxnSpPr>
          <p:nvPr/>
        </p:nvCxnSpPr>
        <p:spPr>
          <a:xfrm flipV="1">
            <a:off x="1189100" y="4590133"/>
            <a:ext cx="210125" cy="2600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Прямая соединительная линия 86"/>
          <p:cNvCxnSpPr>
            <a:stCxn id="61" idx="3"/>
            <a:endCxn id="58" idx="1"/>
          </p:cNvCxnSpPr>
          <p:nvPr/>
        </p:nvCxnSpPr>
        <p:spPr>
          <a:xfrm flipV="1">
            <a:off x="1573311" y="4359300"/>
            <a:ext cx="53742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Прямая соединительная линия 88"/>
          <p:cNvCxnSpPr>
            <a:stCxn id="67" idx="2"/>
            <a:endCxn id="58" idx="0"/>
          </p:cNvCxnSpPr>
          <p:nvPr/>
        </p:nvCxnSpPr>
        <p:spPr>
          <a:xfrm>
            <a:off x="2190372" y="3836136"/>
            <a:ext cx="94451" cy="292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Прямая соединительная линия 91"/>
          <p:cNvCxnSpPr>
            <a:stCxn id="66" idx="0"/>
            <a:endCxn id="66" idx="0"/>
          </p:cNvCxnSpPr>
          <p:nvPr/>
        </p:nvCxnSpPr>
        <p:spPr>
          <a:xfrm>
            <a:off x="2107487" y="491412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Прямая соединительная линия 94"/>
          <p:cNvCxnSpPr>
            <a:stCxn id="66" idx="0"/>
            <a:endCxn id="58" idx="2"/>
          </p:cNvCxnSpPr>
          <p:nvPr/>
        </p:nvCxnSpPr>
        <p:spPr>
          <a:xfrm flipV="1">
            <a:off x="2107487" y="4590132"/>
            <a:ext cx="177336" cy="323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Прямая соединительная линия 96"/>
          <p:cNvCxnSpPr>
            <a:stCxn id="71" idx="0"/>
            <a:endCxn id="59" idx="2"/>
          </p:cNvCxnSpPr>
          <p:nvPr/>
        </p:nvCxnSpPr>
        <p:spPr>
          <a:xfrm flipH="1" flipV="1">
            <a:off x="3211660" y="4593700"/>
            <a:ext cx="9814" cy="320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Прямая соединительная линия 98"/>
          <p:cNvCxnSpPr>
            <a:stCxn id="62" idx="1"/>
            <a:endCxn id="68" idx="3"/>
          </p:cNvCxnSpPr>
          <p:nvPr/>
        </p:nvCxnSpPr>
        <p:spPr>
          <a:xfrm flipH="1" flipV="1">
            <a:off x="2898256" y="3651229"/>
            <a:ext cx="156384" cy="67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Прямая соединительная линия 100"/>
          <p:cNvCxnSpPr>
            <a:stCxn id="62" idx="0"/>
            <a:endCxn id="69" idx="2"/>
          </p:cNvCxnSpPr>
          <p:nvPr/>
        </p:nvCxnSpPr>
        <p:spPr>
          <a:xfrm flipV="1">
            <a:off x="3228726" y="3353328"/>
            <a:ext cx="36541" cy="134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Прямая соединительная линия 103"/>
          <p:cNvCxnSpPr>
            <a:stCxn id="62" idx="3"/>
            <a:endCxn id="70" idx="1"/>
          </p:cNvCxnSpPr>
          <p:nvPr/>
        </p:nvCxnSpPr>
        <p:spPr>
          <a:xfrm flipV="1">
            <a:off x="3402812" y="3644643"/>
            <a:ext cx="174086" cy="736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Прямая соединительная линия 105"/>
          <p:cNvCxnSpPr>
            <a:stCxn id="62" idx="2"/>
            <a:endCxn id="59" idx="0"/>
          </p:cNvCxnSpPr>
          <p:nvPr/>
        </p:nvCxnSpPr>
        <p:spPr>
          <a:xfrm flipH="1">
            <a:off x="3211660" y="3949129"/>
            <a:ext cx="17066" cy="182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Прямая соединительная линия 111"/>
          <p:cNvCxnSpPr>
            <a:stCxn id="60" idx="1"/>
            <a:endCxn id="59" idx="3"/>
          </p:cNvCxnSpPr>
          <p:nvPr/>
        </p:nvCxnSpPr>
        <p:spPr>
          <a:xfrm flipH="1" flipV="1">
            <a:off x="3385746" y="4362868"/>
            <a:ext cx="488895" cy="173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Прямая соединительная линия 113"/>
          <p:cNvCxnSpPr>
            <a:stCxn id="60" idx="2"/>
            <a:endCxn id="72" idx="0"/>
          </p:cNvCxnSpPr>
          <p:nvPr/>
        </p:nvCxnSpPr>
        <p:spPr>
          <a:xfrm flipH="1">
            <a:off x="4042721" y="4611077"/>
            <a:ext cx="6006" cy="210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Прямая соединительная линия 115"/>
          <p:cNvCxnSpPr>
            <a:stCxn id="60" idx="3"/>
            <a:endCxn id="73" idx="1"/>
          </p:cNvCxnSpPr>
          <p:nvPr/>
        </p:nvCxnSpPr>
        <p:spPr>
          <a:xfrm>
            <a:off x="4222813" y="4380245"/>
            <a:ext cx="364034" cy="4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Прямая соединительная линия 117"/>
          <p:cNvCxnSpPr>
            <a:stCxn id="60" idx="0"/>
            <a:endCxn id="74" idx="2"/>
          </p:cNvCxnSpPr>
          <p:nvPr/>
        </p:nvCxnSpPr>
        <p:spPr>
          <a:xfrm flipV="1">
            <a:off x="4048727" y="3990955"/>
            <a:ext cx="146569" cy="158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Прямая соединительная линия 133"/>
          <p:cNvCxnSpPr>
            <a:stCxn id="58" idx="3"/>
            <a:endCxn id="59" idx="1"/>
          </p:cNvCxnSpPr>
          <p:nvPr/>
        </p:nvCxnSpPr>
        <p:spPr>
          <a:xfrm>
            <a:off x="2458909" y="4359300"/>
            <a:ext cx="578665" cy="3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Прямоугольник 188"/>
          <p:cNvSpPr/>
          <p:nvPr/>
        </p:nvSpPr>
        <p:spPr>
          <a:xfrm>
            <a:off x="8154674" y="3864589"/>
            <a:ext cx="348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C</a:t>
            </a:r>
            <a:endParaRPr lang="uk-UA" sz="2400" dirty="0"/>
          </a:p>
        </p:txBody>
      </p:sp>
      <p:sp>
        <p:nvSpPr>
          <p:cNvPr id="190" name="Прямоугольник 189"/>
          <p:cNvSpPr/>
          <p:nvPr/>
        </p:nvSpPr>
        <p:spPr>
          <a:xfrm>
            <a:off x="9183306" y="3866161"/>
            <a:ext cx="348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C</a:t>
            </a:r>
            <a:endParaRPr lang="uk-UA" sz="2400" dirty="0"/>
          </a:p>
        </p:txBody>
      </p:sp>
      <p:sp>
        <p:nvSpPr>
          <p:cNvPr id="191" name="Прямоугольник 190"/>
          <p:cNvSpPr/>
          <p:nvPr/>
        </p:nvSpPr>
        <p:spPr>
          <a:xfrm>
            <a:off x="9156859" y="4752854"/>
            <a:ext cx="348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C</a:t>
            </a:r>
            <a:endParaRPr lang="uk-UA" sz="2400" dirty="0"/>
          </a:p>
        </p:txBody>
      </p:sp>
      <p:sp>
        <p:nvSpPr>
          <p:cNvPr id="192" name="Прямоугольник 191"/>
          <p:cNvSpPr/>
          <p:nvPr/>
        </p:nvSpPr>
        <p:spPr>
          <a:xfrm>
            <a:off x="7269076" y="3864590"/>
            <a:ext cx="348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C</a:t>
            </a:r>
            <a:endParaRPr lang="uk-UA" sz="2400" dirty="0"/>
          </a:p>
        </p:txBody>
      </p:sp>
      <p:sp>
        <p:nvSpPr>
          <p:cNvPr id="193" name="Прямоугольник 192"/>
          <p:cNvSpPr/>
          <p:nvPr/>
        </p:nvSpPr>
        <p:spPr>
          <a:xfrm>
            <a:off x="9178601" y="3184694"/>
            <a:ext cx="348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C</a:t>
            </a:r>
            <a:endParaRPr lang="uk-UA" sz="2400" dirty="0"/>
          </a:p>
        </p:txBody>
      </p:sp>
      <p:sp>
        <p:nvSpPr>
          <p:cNvPr id="194" name="Прямоугольник 193"/>
          <p:cNvSpPr/>
          <p:nvPr/>
        </p:nvSpPr>
        <p:spPr>
          <a:xfrm>
            <a:off x="7044524" y="4586267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</a:t>
            </a:r>
            <a:endParaRPr lang="uk-UA" sz="2400" dirty="0"/>
          </a:p>
        </p:txBody>
      </p:sp>
      <p:sp>
        <p:nvSpPr>
          <p:cNvPr id="195" name="Прямоугольник 194"/>
          <p:cNvSpPr/>
          <p:nvPr/>
        </p:nvSpPr>
        <p:spPr>
          <a:xfrm>
            <a:off x="6487083" y="3850901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</a:t>
            </a:r>
            <a:endParaRPr lang="uk-UA" sz="2400" dirty="0"/>
          </a:p>
        </p:txBody>
      </p:sp>
      <p:sp>
        <p:nvSpPr>
          <p:cNvPr id="196" name="Прямоугольник 195"/>
          <p:cNvSpPr/>
          <p:nvPr/>
        </p:nvSpPr>
        <p:spPr>
          <a:xfrm>
            <a:off x="7213022" y="3086391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</a:t>
            </a:r>
            <a:endParaRPr lang="uk-UA" sz="2400" dirty="0"/>
          </a:p>
        </p:txBody>
      </p:sp>
      <p:sp>
        <p:nvSpPr>
          <p:cNvPr id="197" name="Прямоугольник 196"/>
          <p:cNvSpPr/>
          <p:nvPr/>
        </p:nvSpPr>
        <p:spPr>
          <a:xfrm>
            <a:off x="7962911" y="4650247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</a:t>
            </a:r>
            <a:endParaRPr lang="uk-UA" sz="2400" dirty="0"/>
          </a:p>
        </p:txBody>
      </p:sp>
      <p:sp>
        <p:nvSpPr>
          <p:cNvPr id="198" name="Прямоугольник 197"/>
          <p:cNvSpPr/>
          <p:nvPr/>
        </p:nvSpPr>
        <p:spPr>
          <a:xfrm>
            <a:off x="8045796" y="3110593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</a:t>
            </a:r>
            <a:endParaRPr lang="uk-UA" sz="2400" dirty="0"/>
          </a:p>
        </p:txBody>
      </p:sp>
      <p:sp>
        <p:nvSpPr>
          <p:cNvPr id="199" name="Прямоугольник 198"/>
          <p:cNvSpPr/>
          <p:nvPr/>
        </p:nvSpPr>
        <p:spPr>
          <a:xfrm>
            <a:off x="8565167" y="3178393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</a:t>
            </a:r>
            <a:endParaRPr lang="uk-UA" sz="2400" dirty="0"/>
          </a:p>
        </p:txBody>
      </p:sp>
      <p:sp>
        <p:nvSpPr>
          <p:cNvPr id="200" name="Прямоугольник 199"/>
          <p:cNvSpPr/>
          <p:nvPr/>
        </p:nvSpPr>
        <p:spPr>
          <a:xfrm>
            <a:off x="9159077" y="2514514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</a:t>
            </a:r>
            <a:endParaRPr lang="uk-UA" sz="2400" dirty="0"/>
          </a:p>
        </p:txBody>
      </p:sp>
      <p:sp>
        <p:nvSpPr>
          <p:cNvPr id="201" name="Прямоугольник 200"/>
          <p:cNvSpPr/>
          <p:nvPr/>
        </p:nvSpPr>
        <p:spPr>
          <a:xfrm>
            <a:off x="9822925" y="3188758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</a:t>
            </a:r>
            <a:endParaRPr lang="uk-UA" sz="2400" dirty="0"/>
          </a:p>
        </p:txBody>
      </p:sp>
      <p:sp>
        <p:nvSpPr>
          <p:cNvPr id="202" name="Прямоугольник 201"/>
          <p:cNvSpPr/>
          <p:nvPr/>
        </p:nvSpPr>
        <p:spPr>
          <a:xfrm>
            <a:off x="9896962" y="3874744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</a:t>
            </a:r>
            <a:endParaRPr lang="uk-UA" sz="2400" dirty="0"/>
          </a:p>
        </p:txBody>
      </p:sp>
      <p:sp>
        <p:nvSpPr>
          <p:cNvPr id="203" name="Прямоугольник 202"/>
          <p:cNvSpPr/>
          <p:nvPr/>
        </p:nvSpPr>
        <p:spPr>
          <a:xfrm>
            <a:off x="9142432" y="5565163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</a:t>
            </a:r>
            <a:endParaRPr lang="uk-UA" sz="2400" dirty="0"/>
          </a:p>
        </p:txBody>
      </p:sp>
      <p:sp>
        <p:nvSpPr>
          <p:cNvPr id="204" name="Прямоугольник 203"/>
          <p:cNvSpPr/>
          <p:nvPr/>
        </p:nvSpPr>
        <p:spPr>
          <a:xfrm>
            <a:off x="9731614" y="4752852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</a:t>
            </a:r>
            <a:endParaRPr lang="uk-UA" sz="2400" dirty="0"/>
          </a:p>
        </p:txBody>
      </p:sp>
      <p:sp>
        <p:nvSpPr>
          <p:cNvPr id="205" name="Прямоугольник 204"/>
          <p:cNvSpPr/>
          <p:nvPr/>
        </p:nvSpPr>
        <p:spPr>
          <a:xfrm>
            <a:off x="8552093" y="4752853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</a:t>
            </a:r>
            <a:endParaRPr lang="uk-UA" sz="2400" dirty="0"/>
          </a:p>
        </p:txBody>
      </p:sp>
      <p:cxnSp>
        <p:nvCxnSpPr>
          <p:cNvPr id="206" name="Прямая соединительная линия 205"/>
          <p:cNvCxnSpPr>
            <a:stCxn id="192" idx="1"/>
            <a:endCxn id="195" idx="3"/>
          </p:cNvCxnSpPr>
          <p:nvPr/>
        </p:nvCxnSpPr>
        <p:spPr>
          <a:xfrm flipH="1" flipV="1">
            <a:off x="6864109" y="4081734"/>
            <a:ext cx="404967" cy="13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Прямая соединительная линия 206"/>
          <p:cNvCxnSpPr>
            <a:stCxn id="196" idx="2"/>
            <a:endCxn id="196" idx="2"/>
          </p:cNvCxnSpPr>
          <p:nvPr/>
        </p:nvCxnSpPr>
        <p:spPr>
          <a:xfrm>
            <a:off x="7401535" y="354805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Прямая соединительная линия 207"/>
          <p:cNvCxnSpPr>
            <a:stCxn id="192" idx="0"/>
            <a:endCxn id="196" idx="2"/>
          </p:cNvCxnSpPr>
          <p:nvPr/>
        </p:nvCxnSpPr>
        <p:spPr>
          <a:xfrm flipH="1" flipV="1">
            <a:off x="7401535" y="3548056"/>
            <a:ext cx="41627" cy="3165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Прямая соединительная линия 208"/>
          <p:cNvCxnSpPr>
            <a:stCxn id="194" idx="0"/>
            <a:endCxn id="192" idx="2"/>
          </p:cNvCxnSpPr>
          <p:nvPr/>
        </p:nvCxnSpPr>
        <p:spPr>
          <a:xfrm flipV="1">
            <a:off x="7233037" y="4326255"/>
            <a:ext cx="210125" cy="2600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Прямая соединительная линия 209"/>
          <p:cNvCxnSpPr>
            <a:stCxn id="192" idx="3"/>
            <a:endCxn id="189" idx="1"/>
          </p:cNvCxnSpPr>
          <p:nvPr/>
        </p:nvCxnSpPr>
        <p:spPr>
          <a:xfrm flipV="1">
            <a:off x="7617248" y="4095422"/>
            <a:ext cx="53742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Прямая соединительная линия 210"/>
          <p:cNvCxnSpPr>
            <a:stCxn id="198" idx="2"/>
            <a:endCxn id="189" idx="0"/>
          </p:cNvCxnSpPr>
          <p:nvPr/>
        </p:nvCxnSpPr>
        <p:spPr>
          <a:xfrm>
            <a:off x="8234309" y="3572258"/>
            <a:ext cx="94451" cy="292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Прямая соединительная линия 211"/>
          <p:cNvCxnSpPr>
            <a:stCxn id="197" idx="0"/>
            <a:endCxn id="197" idx="0"/>
          </p:cNvCxnSpPr>
          <p:nvPr/>
        </p:nvCxnSpPr>
        <p:spPr>
          <a:xfrm>
            <a:off x="8151424" y="465024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Прямая соединительная линия 212"/>
          <p:cNvCxnSpPr>
            <a:stCxn id="197" idx="0"/>
            <a:endCxn id="189" idx="2"/>
          </p:cNvCxnSpPr>
          <p:nvPr/>
        </p:nvCxnSpPr>
        <p:spPr>
          <a:xfrm flipV="1">
            <a:off x="8151424" y="4326254"/>
            <a:ext cx="177336" cy="323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Прямая соединительная линия 213"/>
          <p:cNvCxnSpPr>
            <a:stCxn id="202" idx="1"/>
            <a:endCxn id="190" idx="3"/>
          </p:cNvCxnSpPr>
          <p:nvPr/>
        </p:nvCxnSpPr>
        <p:spPr>
          <a:xfrm flipH="1" flipV="1">
            <a:off x="9531478" y="4096994"/>
            <a:ext cx="365484" cy="85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Прямая соединительная линия 214"/>
          <p:cNvCxnSpPr>
            <a:stCxn id="193" idx="1"/>
            <a:endCxn id="199" idx="3"/>
          </p:cNvCxnSpPr>
          <p:nvPr/>
        </p:nvCxnSpPr>
        <p:spPr>
          <a:xfrm flipH="1" flipV="1">
            <a:off x="8942193" y="3409226"/>
            <a:ext cx="236408" cy="6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Прямая соединительная линия 215"/>
          <p:cNvCxnSpPr>
            <a:stCxn id="193" idx="0"/>
            <a:endCxn id="200" idx="2"/>
          </p:cNvCxnSpPr>
          <p:nvPr/>
        </p:nvCxnSpPr>
        <p:spPr>
          <a:xfrm flipH="1" flipV="1">
            <a:off x="9347590" y="2976179"/>
            <a:ext cx="5097" cy="208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Прямая соединительная линия 216"/>
          <p:cNvCxnSpPr>
            <a:stCxn id="193" idx="3"/>
            <a:endCxn id="201" idx="1"/>
          </p:cNvCxnSpPr>
          <p:nvPr/>
        </p:nvCxnSpPr>
        <p:spPr>
          <a:xfrm>
            <a:off x="9526773" y="3415527"/>
            <a:ext cx="296152" cy="4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Прямая соединительная линия 217"/>
          <p:cNvCxnSpPr>
            <a:stCxn id="193" idx="2"/>
            <a:endCxn id="190" idx="0"/>
          </p:cNvCxnSpPr>
          <p:nvPr/>
        </p:nvCxnSpPr>
        <p:spPr>
          <a:xfrm>
            <a:off x="9352687" y="3646359"/>
            <a:ext cx="4705" cy="2198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Прямая соединительная линия 218"/>
          <p:cNvCxnSpPr>
            <a:stCxn id="191" idx="0"/>
            <a:endCxn id="190" idx="2"/>
          </p:cNvCxnSpPr>
          <p:nvPr/>
        </p:nvCxnSpPr>
        <p:spPr>
          <a:xfrm flipV="1">
            <a:off x="9330945" y="4327826"/>
            <a:ext cx="26447" cy="425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Прямая соединительная линия 219"/>
          <p:cNvCxnSpPr>
            <a:stCxn id="191" idx="2"/>
            <a:endCxn id="203" idx="0"/>
          </p:cNvCxnSpPr>
          <p:nvPr/>
        </p:nvCxnSpPr>
        <p:spPr>
          <a:xfrm>
            <a:off x="9330945" y="5214519"/>
            <a:ext cx="0" cy="350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Прямая соединительная линия 220"/>
          <p:cNvCxnSpPr>
            <a:stCxn id="191" idx="3"/>
            <a:endCxn id="204" idx="1"/>
          </p:cNvCxnSpPr>
          <p:nvPr/>
        </p:nvCxnSpPr>
        <p:spPr>
          <a:xfrm flipV="1">
            <a:off x="9505031" y="4983685"/>
            <a:ext cx="226583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Прямая соединительная линия 221"/>
          <p:cNvCxnSpPr>
            <a:stCxn id="191" idx="1"/>
            <a:endCxn id="205" idx="3"/>
          </p:cNvCxnSpPr>
          <p:nvPr/>
        </p:nvCxnSpPr>
        <p:spPr>
          <a:xfrm flipH="1" flipV="1">
            <a:off x="8929119" y="4983686"/>
            <a:ext cx="2277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Прямая соединительная линия 222"/>
          <p:cNvCxnSpPr>
            <a:stCxn id="189" idx="3"/>
            <a:endCxn id="190" idx="1"/>
          </p:cNvCxnSpPr>
          <p:nvPr/>
        </p:nvCxnSpPr>
        <p:spPr>
          <a:xfrm>
            <a:off x="8502846" y="4095422"/>
            <a:ext cx="680460" cy="15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96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Блок-схема: альтернативный процесс 7"/>
          <p:cNvSpPr/>
          <p:nvPr/>
        </p:nvSpPr>
        <p:spPr>
          <a:xfrm>
            <a:off x="6203909" y="58257"/>
            <a:ext cx="4268553" cy="692216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uk-UA" dirty="0"/>
              <a:t>Створюємо </a:t>
            </a:r>
            <a:r>
              <a:rPr lang="uk-UA" dirty="0" err="1"/>
              <a:t>ArrayList</a:t>
            </a:r>
            <a:r>
              <a:rPr lang="uk-UA" dirty="0"/>
              <a:t> ізомерів і додаємо до нього перший створений ізомер.</a:t>
            </a:r>
            <a:endParaRPr lang="ru-RU" dirty="0"/>
          </a:p>
        </p:txBody>
      </p:sp>
      <p:sp>
        <p:nvSpPr>
          <p:cNvPr id="10" name="Блок-схема: процесс 9"/>
          <p:cNvSpPr/>
          <p:nvPr/>
        </p:nvSpPr>
        <p:spPr>
          <a:xfrm>
            <a:off x="6251478" y="908598"/>
            <a:ext cx="4173416" cy="703385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Визначаємо, які зв’язки елемента можна змінювати.</a:t>
            </a:r>
            <a:endParaRPr lang="uk-UA" dirty="0"/>
          </a:p>
        </p:txBody>
      </p:sp>
      <p:sp>
        <p:nvSpPr>
          <p:cNvPr id="11" name="Блок-схема: решение 10"/>
          <p:cNvSpPr/>
          <p:nvPr/>
        </p:nvSpPr>
        <p:spPr>
          <a:xfrm>
            <a:off x="6251478" y="1901157"/>
            <a:ext cx="4173416" cy="1101970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Чи можемо ми змінити, хоч якісь зв’язки</a:t>
            </a:r>
            <a:endParaRPr lang="uk-UA" dirty="0"/>
          </a:p>
        </p:txBody>
      </p:sp>
      <p:cxnSp>
        <p:nvCxnSpPr>
          <p:cNvPr id="13" name="Соединительная линия уступом 12"/>
          <p:cNvCxnSpPr>
            <a:stCxn id="11" idx="3"/>
            <a:endCxn id="10" idx="3"/>
          </p:cNvCxnSpPr>
          <p:nvPr/>
        </p:nvCxnSpPr>
        <p:spPr>
          <a:xfrm flipV="1">
            <a:off x="10424894" y="1260291"/>
            <a:ext cx="12700" cy="1191851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10225186" y="1315457"/>
            <a:ext cx="22039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dirty="0" err="1" smtClean="0"/>
              <a:t>Обираемо</a:t>
            </a:r>
            <a:r>
              <a:rPr lang="uk-UA" dirty="0" smtClean="0"/>
              <a:t> наступний елемент</a:t>
            </a:r>
            <a:endParaRPr lang="uk-UA" dirty="0"/>
          </a:p>
        </p:txBody>
      </p:sp>
      <p:sp>
        <p:nvSpPr>
          <p:cNvPr id="20" name="Блок-схема: процесс 19"/>
          <p:cNvSpPr/>
          <p:nvPr/>
        </p:nvSpPr>
        <p:spPr>
          <a:xfrm>
            <a:off x="6158028" y="3278405"/>
            <a:ext cx="4360316" cy="703385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Перебираємо інші атоми для обміну зв’язками з обраним, утворюючи ізомери </a:t>
            </a:r>
            <a:endParaRPr lang="uk-UA" dirty="0"/>
          </a:p>
        </p:txBody>
      </p:sp>
      <p:sp>
        <p:nvSpPr>
          <p:cNvPr id="21" name="Блок-схема: решение 20"/>
          <p:cNvSpPr/>
          <p:nvPr/>
        </p:nvSpPr>
        <p:spPr>
          <a:xfrm>
            <a:off x="6006234" y="4139915"/>
            <a:ext cx="4667269" cy="1338870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Чи зв’язний цей ізомер та чи не створювали ми такий самий</a:t>
            </a:r>
            <a:endParaRPr lang="uk-UA" dirty="0"/>
          </a:p>
        </p:txBody>
      </p:sp>
      <p:sp>
        <p:nvSpPr>
          <p:cNvPr id="22" name="Блок-схема: процесс 21"/>
          <p:cNvSpPr/>
          <p:nvPr/>
        </p:nvSpPr>
        <p:spPr>
          <a:xfrm>
            <a:off x="6158028" y="5788013"/>
            <a:ext cx="4360316" cy="703385"/>
          </a:xfrm>
          <a:prstGeom prst="flowChart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 smtClean="0"/>
              <a:t>Додаємо цей ізомер до </a:t>
            </a:r>
            <a:r>
              <a:rPr lang="uk-UA" dirty="0" err="1" smtClean="0"/>
              <a:t>ArrayList’у</a:t>
            </a:r>
            <a:r>
              <a:rPr lang="uk-UA" dirty="0" smtClean="0"/>
              <a:t> ізомерів. </a:t>
            </a:r>
            <a:endParaRPr lang="uk-UA" dirty="0"/>
          </a:p>
        </p:txBody>
      </p:sp>
      <p:cxnSp>
        <p:nvCxnSpPr>
          <p:cNvPr id="24" name="Соединительная линия уступом 23"/>
          <p:cNvCxnSpPr>
            <a:stCxn id="22" idx="1"/>
          </p:cNvCxnSpPr>
          <p:nvPr/>
        </p:nvCxnSpPr>
        <p:spPr>
          <a:xfrm rot="10800000" flipH="1">
            <a:off x="6158027" y="952018"/>
            <a:ext cx="93451" cy="5187689"/>
          </a:xfrm>
          <a:prstGeom prst="bentConnector3">
            <a:avLst>
              <a:gd name="adj1" fmla="val -13585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/>
          <p:cNvSpPr/>
          <p:nvPr/>
        </p:nvSpPr>
        <p:spPr>
          <a:xfrm>
            <a:off x="3918375" y="3529152"/>
            <a:ext cx="1878067" cy="951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dirty="0" err="1"/>
              <a:t>Обираемо</a:t>
            </a:r>
            <a:r>
              <a:rPr lang="uk-UA" dirty="0"/>
              <a:t> наступний </a:t>
            </a:r>
            <a:r>
              <a:rPr lang="uk-UA" dirty="0" smtClean="0"/>
              <a:t>ізомер</a:t>
            </a:r>
            <a:endParaRPr lang="uk-UA" dirty="0"/>
          </a:p>
        </p:txBody>
      </p:sp>
      <p:cxnSp>
        <p:nvCxnSpPr>
          <p:cNvPr id="30" name="Прямая со стрелкой 29"/>
          <p:cNvCxnSpPr>
            <a:stCxn id="8" idx="2"/>
            <a:endCxn id="10" idx="0"/>
          </p:cNvCxnSpPr>
          <p:nvPr/>
        </p:nvCxnSpPr>
        <p:spPr>
          <a:xfrm>
            <a:off x="8338186" y="750473"/>
            <a:ext cx="0" cy="158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>
            <a:stCxn id="10" idx="2"/>
            <a:endCxn id="11" idx="0"/>
          </p:cNvCxnSpPr>
          <p:nvPr/>
        </p:nvCxnSpPr>
        <p:spPr>
          <a:xfrm>
            <a:off x="8338186" y="1611983"/>
            <a:ext cx="0" cy="28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stCxn id="11" idx="2"/>
            <a:endCxn id="20" idx="0"/>
          </p:cNvCxnSpPr>
          <p:nvPr/>
        </p:nvCxnSpPr>
        <p:spPr>
          <a:xfrm>
            <a:off x="8338186" y="3003127"/>
            <a:ext cx="0" cy="275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>
            <a:stCxn id="20" idx="2"/>
            <a:endCxn id="21" idx="0"/>
          </p:cNvCxnSpPr>
          <p:nvPr/>
        </p:nvCxnSpPr>
        <p:spPr>
          <a:xfrm>
            <a:off x="8338186" y="3981790"/>
            <a:ext cx="1683" cy="158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>
            <a:stCxn id="21" idx="2"/>
            <a:endCxn id="22" idx="0"/>
          </p:cNvCxnSpPr>
          <p:nvPr/>
        </p:nvCxnSpPr>
        <p:spPr>
          <a:xfrm flipH="1">
            <a:off x="8338186" y="5478785"/>
            <a:ext cx="1683" cy="30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Прямоугольник 54"/>
          <p:cNvSpPr/>
          <p:nvPr/>
        </p:nvSpPr>
        <p:spPr>
          <a:xfrm>
            <a:off x="3918375" y="34607"/>
            <a:ext cx="18521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2800" dirty="0" smtClean="0"/>
              <a:t>Генерація ізомерів</a:t>
            </a:r>
            <a:endParaRPr lang="uk-UA" sz="2800" dirty="0"/>
          </a:p>
        </p:txBody>
      </p:sp>
      <p:cxnSp>
        <p:nvCxnSpPr>
          <p:cNvPr id="60" name="Соединительная линия уступом 59"/>
          <p:cNvCxnSpPr>
            <a:stCxn id="21" idx="3"/>
            <a:endCxn id="20" idx="3"/>
          </p:cNvCxnSpPr>
          <p:nvPr/>
        </p:nvCxnSpPr>
        <p:spPr>
          <a:xfrm flipH="1" flipV="1">
            <a:off x="10518344" y="3630098"/>
            <a:ext cx="155159" cy="1179252"/>
          </a:xfrm>
          <a:prstGeom prst="bentConnector3">
            <a:avLst>
              <a:gd name="adj1" fmla="val -1473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Прямоугольник 1"/>
          <p:cNvSpPr/>
          <p:nvPr/>
        </p:nvSpPr>
        <p:spPr>
          <a:xfrm>
            <a:off x="8382888" y="3016795"/>
            <a:ext cx="37221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uk-UA" sz="1100" dirty="0" smtClean="0"/>
              <a:t>так</a:t>
            </a:r>
            <a:endParaRPr lang="uk-UA" sz="1100" dirty="0"/>
          </a:p>
        </p:txBody>
      </p:sp>
      <p:sp>
        <p:nvSpPr>
          <p:cNvPr id="27" name="Прямоугольник 26"/>
          <p:cNvSpPr/>
          <p:nvPr/>
        </p:nvSpPr>
        <p:spPr>
          <a:xfrm>
            <a:off x="10637302" y="2142177"/>
            <a:ext cx="29206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uk-UA" sz="1100" dirty="0" smtClean="0"/>
              <a:t>ні</a:t>
            </a:r>
            <a:endParaRPr lang="uk-UA" sz="1100" dirty="0"/>
          </a:p>
        </p:txBody>
      </p:sp>
      <p:sp>
        <p:nvSpPr>
          <p:cNvPr id="29" name="Прямоугольник 28"/>
          <p:cNvSpPr/>
          <p:nvPr/>
        </p:nvSpPr>
        <p:spPr>
          <a:xfrm>
            <a:off x="8338186" y="5517407"/>
            <a:ext cx="37221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uk-UA" sz="1100" dirty="0" smtClean="0"/>
              <a:t>так</a:t>
            </a:r>
            <a:endParaRPr lang="uk-UA" sz="1100" dirty="0"/>
          </a:p>
        </p:txBody>
      </p:sp>
      <p:sp>
        <p:nvSpPr>
          <p:cNvPr id="31" name="Прямоугольник 30"/>
          <p:cNvSpPr/>
          <p:nvPr/>
        </p:nvSpPr>
        <p:spPr>
          <a:xfrm>
            <a:off x="10929370" y="4139915"/>
            <a:ext cx="29206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uk-UA" sz="1100" dirty="0" smtClean="0"/>
              <a:t>ні</a:t>
            </a:r>
            <a:endParaRPr lang="uk-UA" sz="1100" dirty="0"/>
          </a:p>
        </p:txBody>
      </p:sp>
      <p:sp>
        <p:nvSpPr>
          <p:cNvPr id="90" name="Прямоугольник 89"/>
          <p:cNvSpPr/>
          <p:nvPr/>
        </p:nvSpPr>
        <p:spPr>
          <a:xfrm>
            <a:off x="1299765" y="1564345"/>
            <a:ext cx="348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C</a:t>
            </a:r>
            <a:endParaRPr lang="uk-UA" sz="2400" dirty="0"/>
          </a:p>
        </p:txBody>
      </p:sp>
      <p:sp>
        <p:nvSpPr>
          <p:cNvPr id="91" name="Прямоугольник 90"/>
          <p:cNvSpPr/>
          <p:nvPr/>
        </p:nvSpPr>
        <p:spPr>
          <a:xfrm>
            <a:off x="1888533" y="1564777"/>
            <a:ext cx="348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C</a:t>
            </a:r>
            <a:endParaRPr lang="uk-UA" sz="2400" dirty="0"/>
          </a:p>
        </p:txBody>
      </p:sp>
      <p:sp>
        <p:nvSpPr>
          <p:cNvPr id="92" name="Прямоугольник 91"/>
          <p:cNvSpPr/>
          <p:nvPr/>
        </p:nvSpPr>
        <p:spPr>
          <a:xfrm>
            <a:off x="2517205" y="1558522"/>
            <a:ext cx="348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</a:t>
            </a:r>
            <a:endParaRPr lang="uk-UA" sz="2400" dirty="0">
              <a:solidFill>
                <a:srgbClr val="FF0000"/>
              </a:solidFill>
            </a:endParaRPr>
          </a:p>
        </p:txBody>
      </p:sp>
      <p:sp>
        <p:nvSpPr>
          <p:cNvPr id="93" name="Прямоугольник 92"/>
          <p:cNvSpPr/>
          <p:nvPr/>
        </p:nvSpPr>
        <p:spPr>
          <a:xfrm>
            <a:off x="675487" y="1563136"/>
            <a:ext cx="348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C</a:t>
            </a:r>
            <a:endParaRPr lang="uk-UA" sz="2400" dirty="0"/>
          </a:p>
        </p:txBody>
      </p:sp>
      <p:sp>
        <p:nvSpPr>
          <p:cNvPr id="95" name="Прямоугольник 94"/>
          <p:cNvSpPr/>
          <p:nvPr/>
        </p:nvSpPr>
        <p:spPr>
          <a:xfrm>
            <a:off x="661060" y="2221309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</a:t>
            </a:r>
            <a:endParaRPr lang="uk-UA" sz="2400" dirty="0"/>
          </a:p>
        </p:txBody>
      </p:sp>
      <p:sp>
        <p:nvSpPr>
          <p:cNvPr id="96" name="Прямоугольник 95"/>
          <p:cNvSpPr/>
          <p:nvPr/>
        </p:nvSpPr>
        <p:spPr>
          <a:xfrm>
            <a:off x="155763" y="1563136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</a:t>
            </a:r>
            <a:endParaRPr lang="uk-UA" sz="2400" dirty="0"/>
          </a:p>
        </p:txBody>
      </p:sp>
      <p:sp>
        <p:nvSpPr>
          <p:cNvPr id="97" name="Прямоугольник 96"/>
          <p:cNvSpPr/>
          <p:nvPr/>
        </p:nvSpPr>
        <p:spPr>
          <a:xfrm>
            <a:off x="661060" y="914142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</a:t>
            </a:r>
            <a:endParaRPr lang="uk-UA" sz="2400" dirty="0"/>
          </a:p>
        </p:txBody>
      </p:sp>
      <p:sp>
        <p:nvSpPr>
          <p:cNvPr id="98" name="Прямоугольник 97"/>
          <p:cNvSpPr/>
          <p:nvPr/>
        </p:nvSpPr>
        <p:spPr>
          <a:xfrm>
            <a:off x="1291604" y="2222944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</a:t>
            </a:r>
            <a:endParaRPr lang="uk-UA" sz="2400" dirty="0"/>
          </a:p>
        </p:txBody>
      </p:sp>
      <p:sp>
        <p:nvSpPr>
          <p:cNvPr id="99" name="Прямоугольник 98"/>
          <p:cNvSpPr/>
          <p:nvPr/>
        </p:nvSpPr>
        <p:spPr>
          <a:xfrm>
            <a:off x="1285338" y="899853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H</a:t>
            </a:r>
            <a:endParaRPr lang="uk-UA" sz="2400" dirty="0">
              <a:solidFill>
                <a:srgbClr val="FFC000"/>
              </a:solidFill>
            </a:endParaRPr>
          </a:p>
        </p:txBody>
      </p:sp>
      <p:sp>
        <p:nvSpPr>
          <p:cNvPr id="102" name="Прямоугольник 101"/>
          <p:cNvSpPr/>
          <p:nvPr/>
        </p:nvSpPr>
        <p:spPr>
          <a:xfrm>
            <a:off x="1874106" y="900074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</a:t>
            </a:r>
            <a:endParaRPr lang="uk-UA" sz="2400" dirty="0"/>
          </a:p>
        </p:txBody>
      </p:sp>
      <p:sp>
        <p:nvSpPr>
          <p:cNvPr id="103" name="Прямоугольник 102"/>
          <p:cNvSpPr/>
          <p:nvPr/>
        </p:nvSpPr>
        <p:spPr>
          <a:xfrm>
            <a:off x="1874106" y="2222944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</a:t>
            </a:r>
            <a:endParaRPr lang="uk-UA" sz="2400" dirty="0"/>
          </a:p>
        </p:txBody>
      </p:sp>
      <p:sp>
        <p:nvSpPr>
          <p:cNvPr id="104" name="Прямоугольник 103"/>
          <p:cNvSpPr/>
          <p:nvPr/>
        </p:nvSpPr>
        <p:spPr>
          <a:xfrm>
            <a:off x="2508775" y="2217191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</a:t>
            </a:r>
            <a:endParaRPr lang="uk-UA" sz="2400" dirty="0"/>
          </a:p>
        </p:txBody>
      </p:sp>
      <p:sp>
        <p:nvSpPr>
          <p:cNvPr id="105" name="Прямоугольник 104"/>
          <p:cNvSpPr/>
          <p:nvPr/>
        </p:nvSpPr>
        <p:spPr>
          <a:xfrm>
            <a:off x="3083678" y="1558521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</a:t>
            </a:r>
            <a:endParaRPr lang="uk-UA" sz="2400" dirty="0"/>
          </a:p>
        </p:txBody>
      </p:sp>
      <p:sp>
        <p:nvSpPr>
          <p:cNvPr id="106" name="Прямоугольник 105"/>
          <p:cNvSpPr/>
          <p:nvPr/>
        </p:nvSpPr>
        <p:spPr>
          <a:xfrm>
            <a:off x="2495047" y="899853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</a:t>
            </a:r>
            <a:endParaRPr lang="uk-UA" sz="2400" dirty="0"/>
          </a:p>
        </p:txBody>
      </p:sp>
      <p:cxnSp>
        <p:nvCxnSpPr>
          <p:cNvPr id="107" name="Прямая соединительная линия 106"/>
          <p:cNvCxnSpPr>
            <a:stCxn id="93" idx="1"/>
            <a:endCxn id="96" idx="3"/>
          </p:cNvCxnSpPr>
          <p:nvPr/>
        </p:nvCxnSpPr>
        <p:spPr>
          <a:xfrm flipH="1">
            <a:off x="532789" y="1793969"/>
            <a:ext cx="1426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Прямая соединительная линия 107"/>
          <p:cNvCxnSpPr>
            <a:stCxn id="97" idx="2"/>
            <a:endCxn id="97" idx="2"/>
          </p:cNvCxnSpPr>
          <p:nvPr/>
        </p:nvCxnSpPr>
        <p:spPr>
          <a:xfrm>
            <a:off x="849573" y="137580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Прямая соединительная линия 108"/>
          <p:cNvCxnSpPr>
            <a:stCxn id="93" idx="0"/>
            <a:endCxn id="97" idx="2"/>
          </p:cNvCxnSpPr>
          <p:nvPr/>
        </p:nvCxnSpPr>
        <p:spPr>
          <a:xfrm flipV="1">
            <a:off x="849573" y="1375807"/>
            <a:ext cx="0" cy="187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Прямая соединительная линия 109"/>
          <p:cNvCxnSpPr>
            <a:stCxn id="95" idx="0"/>
            <a:endCxn id="93" idx="2"/>
          </p:cNvCxnSpPr>
          <p:nvPr/>
        </p:nvCxnSpPr>
        <p:spPr>
          <a:xfrm flipV="1">
            <a:off x="849573" y="2024801"/>
            <a:ext cx="0" cy="1965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Прямая соединительная линия 110"/>
          <p:cNvCxnSpPr>
            <a:stCxn id="93" idx="3"/>
            <a:endCxn id="90" idx="1"/>
          </p:cNvCxnSpPr>
          <p:nvPr/>
        </p:nvCxnSpPr>
        <p:spPr>
          <a:xfrm>
            <a:off x="1023659" y="1793969"/>
            <a:ext cx="276106" cy="12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Прямая соединительная линия 111"/>
          <p:cNvCxnSpPr>
            <a:stCxn id="99" idx="2"/>
            <a:endCxn id="90" idx="0"/>
          </p:cNvCxnSpPr>
          <p:nvPr/>
        </p:nvCxnSpPr>
        <p:spPr>
          <a:xfrm>
            <a:off x="1473851" y="1361518"/>
            <a:ext cx="0" cy="202827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>
            <a:stCxn id="98" idx="0"/>
            <a:endCxn id="98" idx="0"/>
          </p:cNvCxnSpPr>
          <p:nvPr/>
        </p:nvCxnSpPr>
        <p:spPr>
          <a:xfrm>
            <a:off x="1480117" y="222294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Прямая соединительная линия 113"/>
          <p:cNvCxnSpPr>
            <a:stCxn id="98" idx="0"/>
            <a:endCxn id="90" idx="2"/>
          </p:cNvCxnSpPr>
          <p:nvPr/>
        </p:nvCxnSpPr>
        <p:spPr>
          <a:xfrm flipH="1" flipV="1">
            <a:off x="1473851" y="2026010"/>
            <a:ext cx="6266" cy="196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Прямая соединительная линия 114"/>
          <p:cNvCxnSpPr>
            <a:stCxn id="103" idx="0"/>
            <a:endCxn id="91" idx="2"/>
          </p:cNvCxnSpPr>
          <p:nvPr/>
        </p:nvCxnSpPr>
        <p:spPr>
          <a:xfrm flipV="1">
            <a:off x="2062619" y="2026442"/>
            <a:ext cx="0" cy="196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Прямая соединительная линия 118"/>
          <p:cNvCxnSpPr>
            <a:stCxn id="102" idx="2"/>
            <a:endCxn id="91" idx="0"/>
          </p:cNvCxnSpPr>
          <p:nvPr/>
        </p:nvCxnSpPr>
        <p:spPr>
          <a:xfrm>
            <a:off x="2062619" y="1361739"/>
            <a:ext cx="0" cy="203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Прямая соединительная линия 119"/>
          <p:cNvCxnSpPr>
            <a:stCxn id="92" idx="1"/>
            <a:endCxn id="91" idx="3"/>
          </p:cNvCxnSpPr>
          <p:nvPr/>
        </p:nvCxnSpPr>
        <p:spPr>
          <a:xfrm flipH="1">
            <a:off x="2236705" y="1789355"/>
            <a:ext cx="280500" cy="625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Прямая соединительная линия 120"/>
          <p:cNvCxnSpPr>
            <a:stCxn id="92" idx="2"/>
            <a:endCxn id="104" idx="0"/>
          </p:cNvCxnSpPr>
          <p:nvPr/>
        </p:nvCxnSpPr>
        <p:spPr>
          <a:xfrm>
            <a:off x="2691291" y="2020187"/>
            <a:ext cx="5997" cy="197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Прямая соединительная линия 121"/>
          <p:cNvCxnSpPr>
            <a:stCxn id="92" idx="3"/>
            <a:endCxn id="105" idx="1"/>
          </p:cNvCxnSpPr>
          <p:nvPr/>
        </p:nvCxnSpPr>
        <p:spPr>
          <a:xfrm flipV="1">
            <a:off x="2865377" y="1789354"/>
            <a:ext cx="21830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Прямая соединительная линия 122"/>
          <p:cNvCxnSpPr>
            <a:stCxn id="92" idx="0"/>
            <a:endCxn id="106" idx="2"/>
          </p:cNvCxnSpPr>
          <p:nvPr/>
        </p:nvCxnSpPr>
        <p:spPr>
          <a:xfrm flipH="1" flipV="1">
            <a:off x="2683560" y="1361518"/>
            <a:ext cx="7731" cy="197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Прямая соединительная линия 123"/>
          <p:cNvCxnSpPr>
            <a:stCxn id="90" idx="3"/>
            <a:endCxn id="91" idx="1"/>
          </p:cNvCxnSpPr>
          <p:nvPr/>
        </p:nvCxnSpPr>
        <p:spPr>
          <a:xfrm>
            <a:off x="1647937" y="1795178"/>
            <a:ext cx="240596" cy="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Прямоугольник 165"/>
          <p:cNvSpPr/>
          <p:nvPr/>
        </p:nvSpPr>
        <p:spPr>
          <a:xfrm>
            <a:off x="532789" y="2799722"/>
            <a:ext cx="27590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b="1" dirty="0" smtClean="0"/>
              <a:t>Зміна зв’язків у сполуці.</a:t>
            </a:r>
            <a:endParaRPr lang="uk-UA" b="1" dirty="0"/>
          </a:p>
        </p:txBody>
      </p:sp>
      <p:sp>
        <p:nvSpPr>
          <p:cNvPr id="195" name="Прямоугольник 194"/>
          <p:cNvSpPr/>
          <p:nvPr/>
        </p:nvSpPr>
        <p:spPr>
          <a:xfrm>
            <a:off x="1374665" y="4825939"/>
            <a:ext cx="348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C</a:t>
            </a:r>
            <a:endParaRPr lang="uk-UA" sz="2400" dirty="0"/>
          </a:p>
        </p:txBody>
      </p:sp>
      <p:sp>
        <p:nvSpPr>
          <p:cNvPr id="196" name="Прямоугольник 195"/>
          <p:cNvSpPr/>
          <p:nvPr/>
        </p:nvSpPr>
        <p:spPr>
          <a:xfrm>
            <a:off x="1963433" y="4826371"/>
            <a:ext cx="348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C</a:t>
            </a:r>
            <a:endParaRPr lang="uk-UA" sz="2400" dirty="0"/>
          </a:p>
        </p:txBody>
      </p:sp>
      <p:sp>
        <p:nvSpPr>
          <p:cNvPr id="197" name="Прямоугольник 196"/>
          <p:cNvSpPr/>
          <p:nvPr/>
        </p:nvSpPr>
        <p:spPr>
          <a:xfrm>
            <a:off x="1382695" y="3978003"/>
            <a:ext cx="348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</a:t>
            </a:r>
            <a:endParaRPr lang="uk-UA" sz="2400" dirty="0">
              <a:solidFill>
                <a:srgbClr val="FF0000"/>
              </a:solidFill>
            </a:endParaRPr>
          </a:p>
        </p:txBody>
      </p:sp>
      <p:sp>
        <p:nvSpPr>
          <p:cNvPr id="198" name="Прямоугольник 197"/>
          <p:cNvSpPr/>
          <p:nvPr/>
        </p:nvSpPr>
        <p:spPr>
          <a:xfrm>
            <a:off x="750387" y="4824730"/>
            <a:ext cx="348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C</a:t>
            </a:r>
            <a:endParaRPr lang="uk-UA" sz="2400" dirty="0"/>
          </a:p>
        </p:txBody>
      </p:sp>
      <p:sp>
        <p:nvSpPr>
          <p:cNvPr id="199" name="Прямоугольник 198"/>
          <p:cNvSpPr/>
          <p:nvPr/>
        </p:nvSpPr>
        <p:spPr>
          <a:xfrm>
            <a:off x="735960" y="5482903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</a:t>
            </a:r>
            <a:endParaRPr lang="uk-UA" sz="2400" dirty="0"/>
          </a:p>
        </p:txBody>
      </p:sp>
      <p:sp>
        <p:nvSpPr>
          <p:cNvPr id="200" name="Прямоугольник 199"/>
          <p:cNvSpPr/>
          <p:nvPr/>
        </p:nvSpPr>
        <p:spPr>
          <a:xfrm>
            <a:off x="230663" y="4824730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</a:t>
            </a:r>
            <a:endParaRPr lang="uk-UA" sz="2400" dirty="0"/>
          </a:p>
        </p:txBody>
      </p:sp>
      <p:sp>
        <p:nvSpPr>
          <p:cNvPr id="201" name="Прямоугольник 200"/>
          <p:cNvSpPr/>
          <p:nvPr/>
        </p:nvSpPr>
        <p:spPr>
          <a:xfrm>
            <a:off x="735960" y="4175736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</a:t>
            </a:r>
            <a:endParaRPr lang="uk-UA" sz="2400" dirty="0"/>
          </a:p>
        </p:txBody>
      </p:sp>
      <p:sp>
        <p:nvSpPr>
          <p:cNvPr id="202" name="Прямоугольник 201"/>
          <p:cNvSpPr/>
          <p:nvPr/>
        </p:nvSpPr>
        <p:spPr>
          <a:xfrm>
            <a:off x="1366504" y="5484538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</a:t>
            </a:r>
            <a:endParaRPr lang="uk-UA" sz="2400" dirty="0"/>
          </a:p>
        </p:txBody>
      </p:sp>
      <p:sp>
        <p:nvSpPr>
          <p:cNvPr id="203" name="Прямоугольник 202"/>
          <p:cNvSpPr/>
          <p:nvPr/>
        </p:nvSpPr>
        <p:spPr>
          <a:xfrm>
            <a:off x="2742530" y="4824730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H</a:t>
            </a:r>
            <a:endParaRPr lang="uk-UA" sz="2400" dirty="0">
              <a:solidFill>
                <a:srgbClr val="FFC000"/>
              </a:solidFill>
            </a:endParaRPr>
          </a:p>
        </p:txBody>
      </p:sp>
      <p:sp>
        <p:nvSpPr>
          <p:cNvPr id="204" name="Прямоугольник 203"/>
          <p:cNvSpPr/>
          <p:nvPr/>
        </p:nvSpPr>
        <p:spPr>
          <a:xfrm>
            <a:off x="1949006" y="4161668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</a:t>
            </a:r>
            <a:endParaRPr lang="uk-UA" sz="2400" dirty="0"/>
          </a:p>
        </p:txBody>
      </p:sp>
      <p:sp>
        <p:nvSpPr>
          <p:cNvPr id="205" name="Прямоугольник 204"/>
          <p:cNvSpPr/>
          <p:nvPr/>
        </p:nvSpPr>
        <p:spPr>
          <a:xfrm>
            <a:off x="1949006" y="5484538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</a:t>
            </a:r>
            <a:endParaRPr lang="uk-UA" sz="2400" dirty="0"/>
          </a:p>
        </p:txBody>
      </p:sp>
      <p:sp>
        <p:nvSpPr>
          <p:cNvPr id="206" name="Прямоугольник 205"/>
          <p:cNvSpPr/>
          <p:nvPr/>
        </p:nvSpPr>
        <p:spPr>
          <a:xfrm>
            <a:off x="865731" y="3620990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</a:t>
            </a:r>
            <a:endParaRPr lang="uk-UA" sz="2400" dirty="0"/>
          </a:p>
        </p:txBody>
      </p:sp>
      <p:sp>
        <p:nvSpPr>
          <p:cNvPr id="207" name="Прямоугольник 206"/>
          <p:cNvSpPr/>
          <p:nvPr/>
        </p:nvSpPr>
        <p:spPr>
          <a:xfrm>
            <a:off x="1972720" y="3650039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</a:t>
            </a:r>
            <a:endParaRPr lang="uk-UA" sz="2400" dirty="0"/>
          </a:p>
        </p:txBody>
      </p:sp>
      <p:sp>
        <p:nvSpPr>
          <p:cNvPr id="208" name="Прямоугольник 207"/>
          <p:cNvSpPr/>
          <p:nvPr/>
        </p:nvSpPr>
        <p:spPr>
          <a:xfrm>
            <a:off x="1372019" y="3333414"/>
            <a:ext cx="377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</a:t>
            </a:r>
            <a:endParaRPr lang="uk-UA" sz="2400" dirty="0"/>
          </a:p>
        </p:txBody>
      </p:sp>
      <p:cxnSp>
        <p:nvCxnSpPr>
          <p:cNvPr id="209" name="Прямая соединительная линия 208"/>
          <p:cNvCxnSpPr>
            <a:stCxn id="198" idx="1"/>
            <a:endCxn id="200" idx="3"/>
          </p:cNvCxnSpPr>
          <p:nvPr/>
        </p:nvCxnSpPr>
        <p:spPr>
          <a:xfrm flipH="1">
            <a:off x="607689" y="5055563"/>
            <a:ext cx="1426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Прямая соединительная линия 209"/>
          <p:cNvCxnSpPr>
            <a:stCxn id="201" idx="2"/>
            <a:endCxn id="201" idx="2"/>
          </p:cNvCxnSpPr>
          <p:nvPr/>
        </p:nvCxnSpPr>
        <p:spPr>
          <a:xfrm>
            <a:off x="924473" y="463740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Прямая соединительная линия 210"/>
          <p:cNvCxnSpPr>
            <a:stCxn id="198" idx="0"/>
            <a:endCxn id="201" idx="2"/>
          </p:cNvCxnSpPr>
          <p:nvPr/>
        </p:nvCxnSpPr>
        <p:spPr>
          <a:xfrm flipV="1">
            <a:off x="924473" y="4637401"/>
            <a:ext cx="0" cy="187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Прямая соединительная линия 211"/>
          <p:cNvCxnSpPr>
            <a:stCxn id="199" idx="0"/>
            <a:endCxn id="198" idx="2"/>
          </p:cNvCxnSpPr>
          <p:nvPr/>
        </p:nvCxnSpPr>
        <p:spPr>
          <a:xfrm flipV="1">
            <a:off x="924473" y="5286395"/>
            <a:ext cx="0" cy="1965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Прямая соединительная линия 212"/>
          <p:cNvCxnSpPr>
            <a:stCxn id="198" idx="3"/>
            <a:endCxn id="195" idx="1"/>
          </p:cNvCxnSpPr>
          <p:nvPr/>
        </p:nvCxnSpPr>
        <p:spPr>
          <a:xfrm>
            <a:off x="1098559" y="5055563"/>
            <a:ext cx="276106" cy="12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Прямая соединительная линия 213"/>
          <p:cNvCxnSpPr>
            <a:stCxn id="203" idx="1"/>
            <a:endCxn id="196" idx="3"/>
          </p:cNvCxnSpPr>
          <p:nvPr/>
        </p:nvCxnSpPr>
        <p:spPr>
          <a:xfrm flipH="1">
            <a:off x="2311605" y="5055563"/>
            <a:ext cx="430925" cy="1641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Прямая соединительная линия 214"/>
          <p:cNvCxnSpPr>
            <a:stCxn id="202" idx="0"/>
            <a:endCxn id="202" idx="0"/>
          </p:cNvCxnSpPr>
          <p:nvPr/>
        </p:nvCxnSpPr>
        <p:spPr>
          <a:xfrm>
            <a:off x="1555017" y="548453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Прямая соединительная линия 215"/>
          <p:cNvCxnSpPr>
            <a:stCxn id="202" idx="0"/>
            <a:endCxn id="195" idx="2"/>
          </p:cNvCxnSpPr>
          <p:nvPr/>
        </p:nvCxnSpPr>
        <p:spPr>
          <a:xfrm flipH="1" flipV="1">
            <a:off x="1548751" y="5287604"/>
            <a:ext cx="6266" cy="196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Прямая соединительная линия 216"/>
          <p:cNvCxnSpPr>
            <a:stCxn id="205" idx="0"/>
            <a:endCxn id="196" idx="2"/>
          </p:cNvCxnSpPr>
          <p:nvPr/>
        </p:nvCxnSpPr>
        <p:spPr>
          <a:xfrm flipV="1">
            <a:off x="2137519" y="5288036"/>
            <a:ext cx="0" cy="196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Прямая соединительная линия 217"/>
          <p:cNvCxnSpPr>
            <a:stCxn id="204" idx="2"/>
            <a:endCxn id="196" idx="0"/>
          </p:cNvCxnSpPr>
          <p:nvPr/>
        </p:nvCxnSpPr>
        <p:spPr>
          <a:xfrm>
            <a:off x="2137519" y="4623333"/>
            <a:ext cx="0" cy="203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Прямая соединительная линия 218"/>
          <p:cNvCxnSpPr>
            <a:stCxn id="197" idx="2"/>
            <a:endCxn id="195" idx="0"/>
          </p:cNvCxnSpPr>
          <p:nvPr/>
        </p:nvCxnSpPr>
        <p:spPr>
          <a:xfrm flipH="1">
            <a:off x="1548751" y="4439668"/>
            <a:ext cx="8030" cy="38627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Прямая соединительная линия 219"/>
          <p:cNvCxnSpPr>
            <a:stCxn id="197" idx="1"/>
            <a:endCxn id="206" idx="3"/>
          </p:cNvCxnSpPr>
          <p:nvPr/>
        </p:nvCxnSpPr>
        <p:spPr>
          <a:xfrm flipH="1" flipV="1">
            <a:off x="1242757" y="3851823"/>
            <a:ext cx="139938" cy="357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Прямая соединительная линия 220"/>
          <p:cNvCxnSpPr>
            <a:stCxn id="197" idx="3"/>
            <a:endCxn id="207" idx="1"/>
          </p:cNvCxnSpPr>
          <p:nvPr/>
        </p:nvCxnSpPr>
        <p:spPr>
          <a:xfrm flipV="1">
            <a:off x="1730867" y="3880872"/>
            <a:ext cx="241853" cy="327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Прямая соединительная линия 221"/>
          <p:cNvCxnSpPr>
            <a:stCxn id="197" idx="0"/>
            <a:endCxn id="208" idx="2"/>
          </p:cNvCxnSpPr>
          <p:nvPr/>
        </p:nvCxnSpPr>
        <p:spPr>
          <a:xfrm flipV="1">
            <a:off x="1556781" y="3795079"/>
            <a:ext cx="3751" cy="182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Прямая соединительная линия 222"/>
          <p:cNvCxnSpPr>
            <a:stCxn id="195" idx="3"/>
            <a:endCxn id="196" idx="1"/>
          </p:cNvCxnSpPr>
          <p:nvPr/>
        </p:nvCxnSpPr>
        <p:spPr>
          <a:xfrm>
            <a:off x="1722837" y="5056772"/>
            <a:ext cx="240596" cy="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54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Капля">
  <a:themeElements>
    <a:clrScheme name="Капля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Капля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апля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1_Капля">
  <a:themeElements>
    <a:clrScheme name="Капля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Капля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апля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Капля</Template>
  <TotalTime>7781</TotalTime>
  <Words>643</Words>
  <Application>Microsoft Office PowerPoint</Application>
  <PresentationFormat>Широкоэкранный</PresentationFormat>
  <Paragraphs>259</Paragraphs>
  <Slides>16</Slides>
  <Notes>4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Arial</vt:lpstr>
      <vt:lpstr>Calibri</vt:lpstr>
      <vt:lpstr>Times New Roman</vt:lpstr>
      <vt:lpstr>Tw Cen MT</vt:lpstr>
      <vt:lpstr>Wingdings</vt:lpstr>
      <vt:lpstr>Капля</vt:lpstr>
      <vt:lpstr>1_Капля</vt:lpstr>
      <vt:lpstr>Створення мобільного навчального додатку для пошуку хімічних ізомерів</vt:lpstr>
      <vt:lpstr>Презентация PowerPoint</vt:lpstr>
      <vt:lpstr>Презентация PowerPoint</vt:lpstr>
      <vt:lpstr>Ізомери</vt:lpstr>
      <vt:lpstr>Граф  (молекула)</vt:lpstr>
      <vt:lpstr>Існуючий алгоритм</vt:lpstr>
      <vt:lpstr>Можливість існування</vt:lpstr>
      <vt:lpstr>Ізоморфізм</vt:lpstr>
      <vt:lpstr>Презентация PowerPoint</vt:lpstr>
      <vt:lpstr>Презентация PowerPoint</vt:lpstr>
      <vt:lpstr>Презентация PowerPoint</vt:lpstr>
      <vt:lpstr>Інтерфейс та можливості</vt:lpstr>
      <vt:lpstr>Презентация PowerPoint</vt:lpstr>
      <vt:lpstr>Апробація</vt:lpstr>
      <vt:lpstr>Висновки</vt:lpstr>
      <vt:lpstr>Дякую за увагу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Створення мобільного навчального додатку для пошуку хімічних ізомерів</dc:title>
  <dc:creator>vsevolod bolotov</dc:creator>
  <cp:lastModifiedBy>vsevolod bolotov</cp:lastModifiedBy>
  <cp:revision>106</cp:revision>
  <dcterms:created xsi:type="dcterms:W3CDTF">2020-01-23T18:13:20Z</dcterms:created>
  <dcterms:modified xsi:type="dcterms:W3CDTF">2020-02-07T20:25:02Z</dcterms:modified>
</cp:coreProperties>
</file>